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281" r:id="rId4"/>
    <p:sldId id="283" r:id="rId5"/>
    <p:sldId id="282" r:id="rId6"/>
    <p:sldId id="290" r:id="rId7"/>
    <p:sldId id="279" r:id="rId8"/>
    <p:sldId id="270" r:id="rId9"/>
    <p:sldId id="258" r:id="rId10"/>
    <p:sldId id="285" r:id="rId11"/>
    <p:sldId id="293" r:id="rId12"/>
    <p:sldId id="297" r:id="rId13"/>
    <p:sldId id="289" r:id="rId14"/>
    <p:sldId id="301" r:id="rId15"/>
    <p:sldId id="303" r:id="rId16"/>
    <p:sldId id="294" r:id="rId17"/>
    <p:sldId id="295" r:id="rId18"/>
    <p:sldId id="296" r:id="rId19"/>
  </p:sldIdLst>
  <p:sldSz cx="18288000" cy="10287000"/>
  <p:notesSz cx="6797675" cy="9872663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Fira Sans Ultra-Bold" charset="0"/>
      <p:regular r:id="rId25"/>
    </p:embeddedFont>
    <p:embeddedFont>
      <p:font typeface="Fira Sans Medium" charset="0"/>
      <p:regular r:id="rId26"/>
      <p:italic r:id="rId27"/>
    </p:embeddedFont>
    <p:embeddedFont>
      <p:font typeface="Fira Sans Light" charset="0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2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2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7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09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5321-6453-48EB-A4C8-3EBE1916C9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5321-6453-48EB-A4C8-3EBE1916C9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yandex.ru/translator/%D0%A0%D1%83%D1%81%D1%81%D0%BA%D0%B8%D0%B9-%D0%9A%D0%B0%D0%B7%D0%B0%D1%85%D1%81%D0%BA%D0%B8%D0%B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5.sv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41.png"/><Relationship Id="rId4" Type="http://schemas.openxmlformats.org/officeDocument/2006/relationships/image" Target="../media/image26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anslate.yandex.ru/translator/%D0%A0%D1%83%D1%81%D1%81%D0%BA%D0%B8%D0%B9-%D0%9A%D0%B0%D0%B7%D0%B0%D1%85%D1%81%D0%BA%D0%B8%D0%B9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translate.yandex.ru/translator/%D0%A0%D1%83%D1%81%D1%81%D0%BA%D0%B8%D0%B9-%D0%9A%D0%B0%D0%B7%D0%B0%D1%85%D1%81%D0%BA%D0%B8%D0%B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1638300"/>
            <a:ext cx="1209705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берудегі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қаржыландыру</a:t>
            </a:r>
            <a:endParaRPr lang="ru-RU" sz="8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hlinkClick r:id="rId2"/>
              </a:rPr>
              <a:t/>
            </a:r>
            <a:br>
              <a:rPr lang="ru-RU" sz="8800" dirty="0" smtClean="0">
                <a:hlinkClick r:id="rId2"/>
              </a:rPr>
            </a:b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6055942" cy="738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kk-KZ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kk-KZ" sz="3600" b="1" i="1" spc="-139" dirty="0" smtClean="0">
                    <a:solidFill>
                      <a:srgbClr val="FFFFFF"/>
                    </a:solidFill>
                    <a:latin typeface="Times New Roman" pitchFamily="18" charset="0"/>
                    <a:ea typeface="Fira Sans Medium"/>
                    <a:cs typeface="Times New Roman" pitchFamily="18" charset="0"/>
                    <a:sym typeface="Fira Sans Medium"/>
                  </a:rPr>
                  <a:t>Кезекке тұру</a:t>
                </a:r>
                <a:endParaRPr lang="ru-RU" sz="3600" b="1" i="1" spc="-139" dirty="0">
                  <a:solidFill>
                    <a:srgbClr val="FFFFFF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Өтінішті және қажетті құжаттарды (жеңілдікті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ЖАО АЖ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жолдайды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6"/>
            <a:ext cx="2835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қоюдан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жеңілдік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Ұсынылған құжаттардың толықтығы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сәйкестігін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растайды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 автоматты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 тексеріледі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ақпарат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0957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санатқа кезекке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000500"/>
            <a:ext cx="33677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 кезінде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жеңілдікті санатты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тартуға негіз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табылмайды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32931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451726" y="5972366"/>
            <a:ext cx="810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 өтініштің күшін жою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6519" y="6825130"/>
            <a:ext cx="17689079" cy="2086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 аймақтағы баланы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қоюды анықтау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шеңберінде  мектепке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 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 көрсетілетін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контингентінде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 болуы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Уақытша немесе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 тіркеудің болмауы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(облыстық, республикалық маңызы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қалалардың немесе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Астананың агломерациясына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жатқызылған елді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тіркеудің болуы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жағдайларын қоспағанда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Fira Sans Ligh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8" t="3820" r="39780" b="7890"/>
          <a:stretch/>
        </p:blipFill>
        <p:spPr>
          <a:xfrm>
            <a:off x="1079188" y="577298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8737601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4000" b="1" i="1" spc="-139" dirty="0" err="1" smtClean="0">
                    <a:solidFill>
                      <a:srgbClr val="FFFFFF"/>
                    </a:solidFill>
                    <a:latin typeface="Times New Roman" pitchFamily="18" charset="0"/>
                    <a:ea typeface="Fira Sans Medium"/>
                    <a:cs typeface="Times New Roman" pitchFamily="18" charset="0"/>
                    <a:sym typeface="Fira Sans Medium"/>
                  </a:rPr>
                  <a:t>Ваучерді</a:t>
                </a:r>
                <a:r>
                  <a:rPr lang="ru-RU" sz="4000" b="1" i="1" spc="-139" dirty="0" smtClean="0">
                    <a:solidFill>
                      <a:srgbClr val="FFFFFF"/>
                    </a:solidFill>
                    <a:latin typeface="Times New Roman" pitchFamily="18" charset="0"/>
                    <a:ea typeface="Fira Sans Medium"/>
                    <a:cs typeface="Times New Roman" pitchFamily="18" charset="0"/>
                    <a:sym typeface="Fira Sans Medium"/>
                  </a:rPr>
                  <a:t>   </a:t>
                </a:r>
                <a:r>
                  <a:rPr lang="ru-RU" sz="4000" b="1" i="1" spc="-139" dirty="0" err="1" smtClean="0">
                    <a:solidFill>
                      <a:srgbClr val="FFFFFF"/>
                    </a:solidFill>
                    <a:latin typeface="Times New Roman" pitchFamily="18" charset="0"/>
                    <a:ea typeface="Fira Sans Medium"/>
                    <a:cs typeface="Times New Roman" pitchFamily="18" charset="0"/>
                    <a:sym typeface="Fira Sans Medium"/>
                  </a:rPr>
                  <a:t>алу</a:t>
                </a:r>
                <a:endParaRPr lang="en-US" sz="4000" b="1" i="1" spc="-139" dirty="0">
                  <a:solidFill>
                    <a:srgbClr val="FFFFFF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Балабақшаға тапсырыс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көлемі бекітілмейді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тапсырысының көлемін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айқындайды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Балабақшалар жобалық қуатқа қатысады.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Балабақшаны ата-аналардың өздері таңдайды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3" y="3237686"/>
            <a:ext cx="4277881" cy="2632068"/>
            <a:chOff x="8448731" y="2196075"/>
            <a:chExt cx="4277881" cy="2632068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Ваучерді</a:t>
            </a:r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алдың.</a:t>
            </a:r>
            <a:endParaRPr lang="ru-RU" sz="2800" b="1" dirty="0" smtClean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Ары </a:t>
            </a:r>
            <a:r>
              <a:rPr lang="ru-RU" sz="2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қарай </a:t>
            </a:r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не </a:t>
            </a:r>
            <a:r>
              <a:rPr lang="ru-RU" sz="2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</a:t>
            </a:r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Ваучерді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алдым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smtClean="0"/>
              <a:t> Бос </a:t>
            </a:r>
            <a:r>
              <a:rPr lang="ru-RU" sz="2000" dirty="0" err="1" smtClean="0"/>
              <a:t>орындарды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ескере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отырып</a:t>
            </a:r>
            <a:r>
              <a:rPr lang="ru-RU" sz="2000" dirty="0" smtClean="0"/>
              <a:t>, </a:t>
            </a:r>
            <a:r>
              <a:rPr lang="ru-RU" sz="2000" dirty="0" err="1" smtClean="0"/>
              <a:t>тізімнен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кез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келген</a:t>
            </a:r>
            <a:r>
              <a:rPr lang="ru-RU" sz="2000" dirty="0" smtClean="0"/>
              <a:t> МДҰ </a:t>
            </a:r>
            <a:r>
              <a:rPr lang="ru-RU" sz="2000" dirty="0" err="1" smtClean="0"/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с учетом свободных мест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5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жұмыс күні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Fira Sans Light"/>
              <a:cs typeface="Times New Roman" pitchFamily="18" charset="0"/>
              <a:sym typeface="Fira Sans Light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+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ұзартуға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2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күн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 қабылдау үшін қажетті құжаттарды дайындайды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892971"/>
            <a:ext cx="2877" cy="60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834476"/>
            <a:ext cx="1089717" cy="13617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-мен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электрондық шарт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жасасады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91940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x-none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890116" y="4610880"/>
            <a:ext cx="1449417" cy="783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x-none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0" y="-190500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4122675" cy="738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6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Күту парағы</a:t>
                </a:r>
                <a:endParaRPr lang="en-US" sz="3600" b="1" i="1" spc="-139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5897946" y="1542948"/>
            <a:ext cx="795130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қалаған балабақшада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Ваучер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алдың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Қалаған бақшада орын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Уақытша басқа балабақшаны таңдай алады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Күту парағына нақты МДҰ-ға өтініш береді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 да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кезде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шақыру жіберіледі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ата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қалаған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 жазыла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5829301"/>
            <a:ext cx="525462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Күту парағы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не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үшін керек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5" y="6658613"/>
            <a:ext cx="8869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сайын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орындардың пайда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қадағаламау үшін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балабақшадағы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өздерінің арасындағы келісім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босатылмауы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460374" y="8038832"/>
            <a:ext cx="799782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Күту парағын кім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80087" y="8586794"/>
            <a:ext cx="8099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Күту тізіміне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Ваучер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ұйымға барған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 кіре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5753100"/>
            <a:ext cx="593538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Күту  парағына қалай кіруге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286500"/>
            <a:ext cx="9316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Электрондық өтінім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ананың жеке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кабинетінде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қолжетімді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8839200" y="7277100"/>
            <a:ext cx="88392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Күту парағы үшін қандай жеңілдіктер   қарастырылған</a:t>
            </a:r>
            <a:r>
              <a:rPr lang="ru-RU" sz="2400" dirty="0" err="1" smtClean="0"/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115300"/>
            <a:ext cx="9016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ұстаушылар тең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жеңілдіктер жоқ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 күту парағына кірген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 берілген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 сұрыпталады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8" t="3820" r="39780" b="7890"/>
          <a:stretch/>
        </p:blipFill>
        <p:spPr>
          <a:xfrm>
            <a:off x="8925097" y="8603126"/>
            <a:ext cx="187623" cy="837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8" t="3820" r="39780" b="7890"/>
          <a:stretch/>
        </p:blipFill>
        <p:spPr>
          <a:xfrm>
            <a:off x="315699" y="8512917"/>
            <a:ext cx="187623" cy="837807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4209606" y="1059057"/>
            <a:ext cx="1601660" cy="1950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952500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929428"/>
              <a:ext cx="8737603" cy="4276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i="1" spc="-139" dirty="0" err="1" smtClean="0">
                  <a:solidFill>
                    <a:srgbClr val="FFFFFF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Ваучердің    күшін    жою</a:t>
              </a:r>
              <a:endParaRPr lang="en-US" sz="3200" b="1" i="1" spc="-139" dirty="0">
                <a:solidFill>
                  <a:srgbClr val="FFFFFF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басқа елді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мекенге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көшу; баланың өлімі; екі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ай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қатарынан қатысу  табелінің расталмауы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дәлелді себепсіз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ағымдағы күнтізбелік жыл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ішінде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баланың жиынтық </a:t>
              </a:r>
              <a:r>
                <a:rPr lang="ru-RU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40 </a:t>
              </a:r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күннен артық келмеуі</a:t>
              </a:r>
              <a:endPara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80322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Ваучер </a:t>
              </a:r>
              <a:r>
                <a:rPr lang="ru-RU" sz="3200" b="1" i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мынадай</a:t>
              </a:r>
              <a:r>
                <a:rPr lang="ru-RU" sz="32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жағдайларда жойылады</a:t>
              </a:r>
              <a:r>
                <a:rPr lang="ru-RU" sz="32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  <a:endPara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305300"/>
            <a:ext cx="17685554" cy="48768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9495107" cy="520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i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МДҰ-ға қатысты қаржыландыруды тоқтата тұру</a:t>
              </a:r>
              <a:endPara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3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spcAft>
                  <a:spcPts val="0"/>
                </a:spcAft>
              </a:pP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Тиісті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органдар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Білім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басқармасы, білім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бөлімі бастамашылық жасап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бақылау  барысында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балалар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контингенті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бойынша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мәліметтерді бұрмалау фактілерін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анықтауға байланысты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тексерулер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жүргізу кезеңінде; 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қызмет көрсетушілер тізімінен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МДҰ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алып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тастау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b="1" i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8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басқа елді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мекендердің балаларының контингентінде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қайталануын анықтау, ваучердің күшін жою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ата-анадан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МДҰ-да қызметтерді  түгел алмауы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мәліметтердің  түсулері</a:t>
              </a:r>
              <a:endPara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07768" y="7951662"/>
              <a:ext cx="9348501" cy="520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Балаға қатысты қаржыландыруды тоқтата тұру</a:t>
              </a:r>
              <a:endPara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497" y="219480"/>
            <a:ext cx="15974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Жазғы жинақтау кезеңінде балаларды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толық жинақталмау қаупін азайту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мақсатында мектепке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дейінгі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ұйымдарға арналған қосымша амалдар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cs typeface="Times New Roman" pitchFamily="18" charset="0"/>
                <a:sym typeface="Poppins Regular"/>
              </a:rPr>
              <a:t>жасау</a:t>
            </a:r>
            <a:endParaRPr lang="ru-RU" sz="3200" b="1" i="1" dirty="0">
              <a:solidFill>
                <a:srgbClr val="1836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619" y="1485900"/>
            <a:ext cx="870646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49.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Топтарды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 түрлі жастағы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жинақтау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түрлі жастағы балалар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жағдайда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2-жас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3-жас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3-және 4-жас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4-және 5-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пта  үш түрлі  жатағы балалар болған жағдайда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2ж., 3-ж, 4-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жастағы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79375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3-ж, 4-ж, 5-жастағы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емес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(Бұл ретте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мектеп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 аз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мекендерден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біріктіре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 жас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қағидаты бойынша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құруға жол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берілмейді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6085" y="276443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F691134-A1EF-4A88-949B-D6B564EB5F5B}"/>
              </a:ext>
            </a:extLst>
          </p:cNvPr>
          <p:cNvSpPr/>
          <p:nvPr/>
        </p:nvSpPr>
        <p:spPr>
          <a:xfrm>
            <a:off x="1049914" y="6549598"/>
            <a:ext cx="8706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Жазғы –сауықтыру мезгілі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 жастағы балалары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 ұсынылады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FB3802-6B32-4AAB-BEB2-14093CADE404}"/>
              </a:ext>
            </a:extLst>
          </p:cNvPr>
          <p:cNvSpPr/>
          <p:nvPr/>
        </p:nvSpPr>
        <p:spPr>
          <a:xfrm>
            <a:off x="1087663" y="8267700"/>
            <a:ext cx="8706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Қаржыландырмау және жинақтау тәуекелін азайту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мақсатында балаларды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 мүмкіндік береді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0B5F4DAF-A06C-4350-BAF2-669F1E24F8A1}"/>
              </a:ext>
            </a:extLst>
          </p:cNvPr>
          <p:cNvSpPr/>
          <p:nvPr/>
        </p:nvSpPr>
        <p:spPr>
          <a:xfrm>
            <a:off x="4332596" y="615834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5B2B6D37-8C79-4AEA-8979-8845FB7911CE}"/>
              </a:ext>
            </a:extLst>
          </p:cNvPr>
          <p:cNvSpPr/>
          <p:nvPr/>
        </p:nvSpPr>
        <p:spPr>
          <a:xfrm>
            <a:off x="4332596" y="789780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D101D1-8492-4925-B9E2-7BD67B2A3F86}"/>
              </a:ext>
            </a:extLst>
          </p:cNvPr>
          <p:cNvSpPr txBox="1"/>
          <p:nvPr/>
        </p:nvSpPr>
        <p:spPr>
          <a:xfrm>
            <a:off x="561694" y="2378213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119F1B-7E50-46BE-972F-CC960F3EA6E9}"/>
              </a:ext>
            </a:extLst>
          </p:cNvPr>
          <p:cNvSpPr txBox="1"/>
          <p:nvPr/>
        </p:nvSpPr>
        <p:spPr>
          <a:xfrm>
            <a:off x="10086521" y="2853696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AB1B448-9E18-4803-99BB-89866C63FFA0}"/>
              </a:ext>
            </a:extLst>
          </p:cNvPr>
          <p:cNvSpPr/>
          <p:nvPr/>
        </p:nvSpPr>
        <p:spPr>
          <a:xfrm>
            <a:off x="10609401" y="1872760"/>
            <a:ext cx="7514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50.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қажеттіліктері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(ООП)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балаға кемінде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шаққандағы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бөлінетінін анықтаса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жинақтау кезінде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Ваучер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ұстаушылардың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 1 -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ОП)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балаға-3 Ваучер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ұстаушы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аз).                  (ЖАО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B450BC-4673-4A42-9DD7-837981357446}"/>
              </a:ext>
            </a:extLst>
          </p:cNvPr>
          <p:cNvSpPr/>
          <p:nvPr/>
        </p:nvSpPr>
        <p:spPr>
          <a:xfrm>
            <a:off x="9866085" y="470514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9CC8E4E-D3E1-484E-ACEF-83D15539636B}"/>
              </a:ext>
            </a:extLst>
          </p:cNvPr>
          <p:cNvSpPr txBox="1"/>
          <p:nvPr/>
        </p:nvSpPr>
        <p:spPr>
          <a:xfrm>
            <a:off x="10049525" y="4820101"/>
            <a:ext cx="42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A3E5433-3154-474A-AAB4-12FEDC1479F6}"/>
              </a:ext>
            </a:extLst>
          </p:cNvPr>
          <p:cNvSpPr/>
          <p:nvPr/>
        </p:nvSpPr>
        <p:spPr>
          <a:xfrm>
            <a:off x="10643445" y="4914900"/>
            <a:ext cx="7514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санаттар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 қанағаттандырылған кезде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жасқа толған және одан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асқан балаларға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hlinkClick r:id="rId4"/>
              </a:rPr>
              <a:t/>
            </a:r>
            <a:br>
              <a:rPr lang="ru-RU" sz="2400" dirty="0" smtClean="0">
                <a:hlinkClick r:id="rId4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2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233" y="204823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08" y="40310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пункт 51.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055" y="277754"/>
            <a:ext cx="15359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шілдеден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шілдеге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жинақтау кезеңінде кемінде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мерзімге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себебінен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уақытша болмаған балалардың орындарына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қабылдауға жол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 жобалық қуаттан жоғары емес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212" y="2621115"/>
            <a:ext cx="3833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  АЖ-да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кететін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және/немесе демалысқа кеткен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өтеді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505EF52-5B6C-4BC7-9CB3-272D00C7A52D}"/>
              </a:ext>
            </a:extLst>
          </p:cNvPr>
          <p:cNvSpPr/>
          <p:nvPr/>
        </p:nvSpPr>
        <p:spPr>
          <a:xfrm>
            <a:off x="432974" y="167894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24BDA41-2ACF-4481-818C-0F7D607BB11E}"/>
              </a:ext>
            </a:extLst>
          </p:cNvPr>
          <p:cNvSpPr/>
          <p:nvPr/>
        </p:nvSpPr>
        <p:spPr>
          <a:xfrm>
            <a:off x="15477838" y="167618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АЖ 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501DB09-6B56-4E75-AE0C-A395FAB6767D}"/>
              </a:ext>
            </a:extLst>
          </p:cNvPr>
          <p:cNvSpPr/>
          <p:nvPr/>
        </p:nvSpPr>
        <p:spPr>
          <a:xfrm>
            <a:off x="16129454" y="44731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CBE281D-FD5B-4159-9592-7B644A4C65D8}"/>
              </a:ext>
            </a:extLst>
          </p:cNvPr>
          <p:cNvSpPr/>
          <p:nvPr/>
        </p:nvSpPr>
        <p:spPr>
          <a:xfrm>
            <a:off x="12546876" y="443922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868E858-0A9D-432E-B89D-01AE50551ECE}"/>
              </a:ext>
            </a:extLst>
          </p:cNvPr>
          <p:cNvSpPr/>
          <p:nvPr/>
        </p:nvSpPr>
        <p:spPr>
          <a:xfrm>
            <a:off x="5972377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F5F544D-BA7F-4D4C-A0D1-5A2A4956A43C}"/>
              </a:ext>
            </a:extLst>
          </p:cNvPr>
          <p:cNvSpPr txBox="1"/>
          <p:nvPr/>
        </p:nvSpPr>
        <p:spPr>
          <a:xfrm>
            <a:off x="2133600" y="2552700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A5907A6A-A4AF-460C-BD08-C61377DD7714}"/>
              </a:ext>
            </a:extLst>
          </p:cNvPr>
          <p:cNvSpPr/>
          <p:nvPr/>
        </p:nvSpPr>
        <p:spPr>
          <a:xfrm>
            <a:off x="5880634" y="2498478"/>
            <a:ext cx="325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Ата-аналардан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 жинайды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демалыстың басталуын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көрсете отырып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  АЖ-да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демалысын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тіркейді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0F1877-BCAF-4E79-AE5C-31FD5CBBC0AD}"/>
              </a:ext>
            </a:extLst>
          </p:cNvPr>
          <p:cNvSpPr txBox="1"/>
          <p:nvPr/>
        </p:nvSpPr>
        <p:spPr>
          <a:xfrm>
            <a:off x="2910471" y="84554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E6E9E35-C105-4CA7-9FB2-2EA0337532B2}"/>
              </a:ext>
            </a:extLst>
          </p:cNvPr>
          <p:cNvSpPr/>
          <p:nvPr/>
        </p:nvSpPr>
        <p:spPr>
          <a:xfrm>
            <a:off x="10551268" y="2765069"/>
            <a:ext cx="3999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бөлімінде  АЖ-да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бос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кеткен/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демалысқа кететін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жариялайды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3998C5E-716F-4CB1-9654-C14E6B3B12BE}"/>
              </a:ext>
            </a:extLst>
          </p:cNvPr>
          <p:cNvSpPr/>
          <p:nvPr/>
        </p:nvSpPr>
        <p:spPr>
          <a:xfrm>
            <a:off x="14702697" y="3329268"/>
            <a:ext cx="3356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жариялайды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1F3FEF1-3B3E-4FA9-8CFA-99FC5F8E3527}"/>
              </a:ext>
            </a:extLst>
          </p:cNvPr>
          <p:cNvSpPr/>
          <p:nvPr/>
        </p:nvSpPr>
        <p:spPr>
          <a:xfrm>
            <a:off x="0" y="6245161"/>
            <a:ext cx="4657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Балаларға арналған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кезектен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шығарады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DCC74B3-0E2D-4BFD-A206-054DB58DF762}"/>
              </a:ext>
            </a:extLst>
          </p:cNvPr>
          <p:cNvSpPr/>
          <p:nvPr/>
        </p:nvSpPr>
        <p:spPr>
          <a:xfrm>
            <a:off x="8392880" y="6364129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7A656F7-2E36-4A78-A710-B9099D6E9039}"/>
              </a:ext>
            </a:extLst>
          </p:cNvPr>
          <p:cNvSpPr/>
          <p:nvPr/>
        </p:nvSpPr>
        <p:spPr>
          <a:xfrm>
            <a:off x="12039600" y="5731756"/>
            <a:ext cx="3049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Жобалық қуаттан асырмай есеп айырысады және төлем жасайды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997AE89-3CC2-40E5-B549-07FA30C108B0}"/>
              </a:ext>
            </a:extLst>
          </p:cNvPr>
          <p:cNvSpPr/>
          <p:nvPr/>
        </p:nvSpPr>
        <p:spPr>
          <a:xfrm>
            <a:off x="15124148" y="5143500"/>
            <a:ext cx="3163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тамызда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шығаруды ескере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 топтастыруды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жүргізеді және балалардың нақты санын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жобалық қуатқа  сәйкестендіреді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87" y="244154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475" y="166424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5016" y="240570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xmlns="" id="{1F611676-F6F1-4DA4-9E46-F0DD65AF3523}"/>
              </a:ext>
            </a:extLst>
          </p:cNvPr>
          <p:cNvSpPr/>
          <p:nvPr/>
        </p:nvSpPr>
        <p:spPr>
          <a:xfrm rot="16200000">
            <a:off x="5173471" y="29543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8E505336-CA26-49D6-96D1-A91A8B024A40}"/>
              </a:ext>
            </a:extLst>
          </p:cNvPr>
          <p:cNvSpPr/>
          <p:nvPr/>
        </p:nvSpPr>
        <p:spPr>
          <a:xfrm rot="16200000">
            <a:off x="14600425" y="28654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xmlns="" id="{55D152EB-345A-499E-89B1-58CD92F0C4E0}"/>
              </a:ext>
            </a:extLst>
          </p:cNvPr>
          <p:cNvSpPr/>
          <p:nvPr/>
        </p:nvSpPr>
        <p:spPr>
          <a:xfrm rot="16200000">
            <a:off x="9983755" y="303817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53" y="5172588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4494" y="5312995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D633CA5F-3582-47BD-832F-6402CF8FD245}"/>
              </a:ext>
            </a:extLst>
          </p:cNvPr>
          <p:cNvSpPr/>
          <p:nvPr/>
        </p:nvSpPr>
        <p:spPr>
          <a:xfrm>
            <a:off x="5334000" y="6286500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 қабылдайды.Балаларды табелдейді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xmlns="" id="{DA243007-77A6-4BA9-BA08-C40147BC8072}"/>
              </a:ext>
            </a:extLst>
          </p:cNvPr>
          <p:cNvSpPr/>
          <p:nvPr/>
        </p:nvSpPr>
        <p:spPr>
          <a:xfrm rot="16200000">
            <a:off x="4941760" y="5557926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xmlns="" id="{18EDBB1A-69C4-4B5C-9C19-BC8EE71E29E2}"/>
              </a:ext>
            </a:extLst>
          </p:cNvPr>
          <p:cNvSpPr/>
          <p:nvPr/>
        </p:nvSpPr>
        <p:spPr>
          <a:xfrm rot="16200000">
            <a:off x="8006754" y="562990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xmlns="" id="{AA1B1412-D04E-4CA3-B140-6E3E58262470}"/>
              </a:ext>
            </a:extLst>
          </p:cNvPr>
          <p:cNvSpPr/>
          <p:nvPr/>
        </p:nvSpPr>
        <p:spPr>
          <a:xfrm rot="16200000">
            <a:off x="11028397" y="5597395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48514" y="4855591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974" y="5013883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xmlns="" id="{98EE97A6-E2B9-4643-ADE4-E77E39C79D4E}"/>
              </a:ext>
            </a:extLst>
          </p:cNvPr>
          <p:cNvSpPr/>
          <p:nvPr/>
        </p:nvSpPr>
        <p:spPr>
          <a:xfrm rot="16200000">
            <a:off x="1489836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xmlns="" id="{A42465C0-7580-4C88-ADB9-ED297A49D726}"/>
              </a:ext>
            </a:extLst>
          </p:cNvPr>
          <p:cNvSpPr/>
          <p:nvPr/>
        </p:nvSpPr>
        <p:spPr>
          <a:xfrm rot="16200000">
            <a:off x="60668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xmlns="" id="{2456E12D-F17F-4B72-A5A8-94D6CC4B9970}"/>
              </a:ext>
            </a:extLst>
          </p:cNvPr>
          <p:cNvSpPr/>
          <p:nvPr/>
        </p:nvSpPr>
        <p:spPr>
          <a:xfrm rot="16200000">
            <a:off x="17751000" y="289236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771049D4-9125-4C05-A632-06B06D9AD322}"/>
              </a:ext>
            </a:extLst>
          </p:cNvPr>
          <p:cNvSpPr/>
          <p:nvPr/>
        </p:nvSpPr>
        <p:spPr>
          <a:xfrm>
            <a:off x="5618048" y="16818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5F7A3B3B-96F5-4F1F-89C4-83A3AFC91CEE}"/>
              </a:ext>
            </a:extLst>
          </p:cNvPr>
          <p:cNvSpPr/>
          <p:nvPr/>
        </p:nvSpPr>
        <p:spPr>
          <a:xfrm>
            <a:off x="10830913" y="172023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005E7C4-0A71-4816-AE39-F87ECFEA1D37}"/>
              </a:ext>
            </a:extLst>
          </p:cNvPr>
          <p:cNvSpPr/>
          <p:nvPr/>
        </p:nvSpPr>
        <p:spPr>
          <a:xfrm>
            <a:off x="1110021" y="453002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АЖ 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BDE68655-B827-477D-B40F-8CC06DF69041}"/>
              </a:ext>
            </a:extLst>
          </p:cNvPr>
          <p:cNvSpPr/>
          <p:nvPr/>
        </p:nvSpPr>
        <p:spPr>
          <a:xfrm>
            <a:off x="9125730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2001" y="7429955"/>
            <a:ext cx="343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 шаралар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977992" y="8367719"/>
            <a:ext cx="685357" cy="713950"/>
          </a:xfrm>
          <a:prstGeom prst="triangle">
            <a:avLst>
              <a:gd name="adj" fmla="val 5166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67000" y="7962900"/>
            <a:ext cx="11141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маусымға дейін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МДҰ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демалысы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тізілімді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жұмыстарды аяқтау.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1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маусымнан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демалысы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ЖАО АЖ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 енгізу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1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маусымға дейін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шығаруға жоспарланған балалар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тізілімін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 жөніндегі жұмыстарды аяқтау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маусымнан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ЖАО АЖ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 енгізу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91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164855" y="859128"/>
                <a:ext cx="8737602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Тізбені</a:t>
                </a:r>
                <a:r>
                  <a:rPr lang="ru-RU" sz="3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қалыптастыру тәртібі</a:t>
                </a:r>
                <a:endParaRPr lang="en-US" sz="3200" b="1" i="1" spc="-139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7368906" y="2163454"/>
            <a:ext cx="10261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өтініш, бейнебақылау камераларының, дабыл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түймесі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дауыстық хабарландырудың болуы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тәрбиеленушілерді медициналық қамтамасыз етуді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 асыруға арналған шарт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педагогтердің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кестесінің және білімі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құжаттарының көшірмелері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ғимаратты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үй-жайларды жалдау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шартының көшірмесі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(бар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Fira Sans Light"/>
            </a:endParaRPr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72463" y="5223975"/>
            <a:ext cx="10261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 нәтижелері бойынша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 сәйкестігі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сәйкесістігі 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тізбені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қалыптастырады және ресми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интернет-ресурста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Комиссия 3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endParaRPr lang="ru-RU" sz="2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114085">
            <a:off x="15806974" y="1126787"/>
            <a:ext cx="253529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конкурса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1"/>
          <p:cNvGrpSpPr/>
          <p:nvPr/>
        </p:nvGrpSpPr>
        <p:grpSpPr>
          <a:xfrm>
            <a:off x="398043" y="1351127"/>
            <a:ext cx="714076" cy="618457"/>
            <a:chOff x="0" y="0"/>
            <a:chExt cx="952102" cy="824609"/>
          </a:xfrm>
        </p:grpSpPr>
        <p:grpSp>
          <p:nvGrpSpPr>
            <p:cNvPr id="46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47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395266" y="1328763"/>
            <a:ext cx="15740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басқару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 ресми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сайтында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 берушілердің тізбесін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 үшін құжаттарды қабылдау 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қаржыландыруға көшкеннен кейінгі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айдың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қаңтарынан кешіктірмей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күнінен кешіктірмей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орналастырады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11"/>
          <p:cNvGrpSpPr/>
          <p:nvPr/>
        </p:nvGrpSpPr>
        <p:grpSpPr>
          <a:xfrm>
            <a:off x="390643" y="2400580"/>
            <a:ext cx="714076" cy="618457"/>
            <a:chOff x="0" y="0"/>
            <a:chExt cx="952102" cy="824609"/>
          </a:xfrm>
        </p:grpSpPr>
        <p:grpSp>
          <p:nvGrpSpPr>
            <p:cNvPr id="53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55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387866" y="2404360"/>
            <a:ext cx="4555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ЖАО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АЖ-не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тіркейді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 оқылатын түрде электрондық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форматында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400801" y="2425793"/>
            <a:ext cx="680184" cy="620437"/>
          </a:xfrm>
          <a:prstGeom prst="rightArrow">
            <a:avLst>
              <a:gd name="adj1" fmla="val 50000"/>
              <a:gd name="adj2" fmla="val 69080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11"/>
          <p:cNvGrpSpPr/>
          <p:nvPr/>
        </p:nvGrpSpPr>
        <p:grpSpPr>
          <a:xfrm>
            <a:off x="390644" y="3895258"/>
            <a:ext cx="714076" cy="618457"/>
            <a:chOff x="0" y="0"/>
            <a:chExt cx="952102" cy="824609"/>
          </a:xfrm>
        </p:grpSpPr>
        <p:grpSp>
          <p:nvGrpSpPr>
            <p:cNvPr id="60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62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61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366833" y="3696656"/>
            <a:ext cx="4809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 ұсынғаннан кейін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жарамдылығын тексеруді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 асырады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195534" y="3538885"/>
            <a:ext cx="8236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Қызметтің басталуы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тоқтатылуы 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хабарламалар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МДҰ (3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одан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топ)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медициналық қызметке лицензиялар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72463" y="3665039"/>
            <a:ext cx="1406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  ЖАО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68885" y="4390493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ББ, ҚБ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15112" y="4145387"/>
            <a:ext cx="8236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 тұлғаны мемлекеттік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анықтама Санэпид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МДҰ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санэпид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сәйкестігі 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 Мемлекеттік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кірістер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берешектің болмауы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8733042" y="3690403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8733042" y="4419057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5575" y="1105852"/>
            <a:ext cx="18009060" cy="510545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Group 11"/>
          <p:cNvGrpSpPr/>
          <p:nvPr/>
        </p:nvGrpSpPr>
        <p:grpSpPr>
          <a:xfrm>
            <a:off x="390643" y="5287973"/>
            <a:ext cx="714076" cy="618457"/>
            <a:chOff x="0" y="0"/>
            <a:chExt cx="952102" cy="824609"/>
          </a:xfrm>
        </p:grpSpPr>
        <p:grpSp>
          <p:nvGrpSpPr>
            <p:cNvPr id="72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74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73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330822" y="5287973"/>
            <a:ext cx="4857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Сәйкестікті анықтау үшін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-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 шығу үшін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құрады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6400801" y="5375422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2"/>
          <p:cNvSpPr txBox="1"/>
          <p:nvPr/>
        </p:nvSpPr>
        <p:spPr>
          <a:xfrm>
            <a:off x="1140551" y="6897286"/>
            <a:ext cx="1142810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Тізімнен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5575" y="6744309"/>
            <a:ext cx="18009060" cy="2850363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Group 11"/>
          <p:cNvGrpSpPr/>
          <p:nvPr/>
        </p:nvGrpSpPr>
        <p:grpSpPr>
          <a:xfrm>
            <a:off x="465723" y="7582116"/>
            <a:ext cx="714076" cy="618457"/>
            <a:chOff x="0" y="0"/>
            <a:chExt cx="952102" cy="824609"/>
          </a:xfrm>
          <a:solidFill>
            <a:srgbClr val="1836B2"/>
          </a:solidFill>
        </p:grpSpPr>
        <p:grpSp>
          <p:nvGrpSpPr>
            <p:cNvPr id="85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  <a:grpFill/>
          </p:grpSpPr>
          <p:sp>
            <p:nvSpPr>
              <p:cNvPr id="87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6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288235" y="7440236"/>
            <a:ext cx="16521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жағдайларда көрсетілетін қызметтерді берушілер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тізбесінен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шығарылады: жоспарлы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шеңберінде анықталған бұзушылықтар жойылмаған жағдайда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іс-шараларының нәтижелері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МДҰ-дағы балалардың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бөлігінде бұрмалау фактісі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анықталғанда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 верификациялау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 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деректердің дұрыс еместігі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анықталған кезде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МДҰ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–ның орналасқан жерінің өзгеруі (ғимараттың/үй-жайдың өзгеруі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ұсынылмаған.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6400801" y="3944727"/>
            <a:ext cx="680184" cy="620437"/>
          </a:xfrm>
          <a:prstGeom prst="rightArrow">
            <a:avLst>
              <a:gd name="adj1" fmla="val 50000"/>
              <a:gd name="adj2" fmla="val 69080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8" t="3820" r="39780" b="7890"/>
          <a:stretch/>
        </p:blipFill>
        <p:spPr>
          <a:xfrm>
            <a:off x="728949" y="674430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81000" y="1477720"/>
            <a:ext cx="17145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оператор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АҚ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"Қаржы орталығы" таңдалды?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/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Заңға сәйкес «Қаржы орталығы"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шаққандағы қаржыландыруға қатысушылардың қызметін үйлестіру жөніндегі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x-none" sz="28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x-none" sz="2800" b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x-none" sz="2800" b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</a:t>
            </a:r>
            <a:r>
              <a:rPr lang="x-none" sz="2800" b="1" i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аучер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не істейді</a:t>
            </a:r>
            <a:r>
              <a:rPr lang="x-none" sz="2800" b="1" i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x-none" sz="28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Жауап</a:t>
            </a:r>
            <a:r>
              <a:rPr lang="x-none" sz="2800" b="1" i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қаржыландыру, ең алдымен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рәсімдік өзгерістерге бағытталған: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қою түбегейлі өзгереді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 "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кезекте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тұрады және әділ бөлу орын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ертерек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тұрса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Бұдан басқа,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орындарды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аулау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"және кезек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нөмірін қайтару қағидаты алынып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тасталды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2)" субъективизм"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элементтері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алынып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тасталды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балабақшаны  таңдайды,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 ЖАО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әрбір балабақша  үшін мемлекеттік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көлемін бекітпейді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МДҰ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өзінің жобалық қуаты шегінде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ваучерге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қатысады;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 балабақшалар  барлық құжаттар ашылған және жиналған сәттен бастап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яғни бюджеттен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қосымша қаражат бөлінуіне қарамастан тізбеге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енгізілуі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конкурсқа жол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берілмейді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бала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 ваучерімен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 қойылмай ауысады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3.Егер бала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 балабақшаға ауысып,орнына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 бала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келсе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x-none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Жауап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контингентін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толықтыру: балалардың басқа бақтардан ауысуы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"күту парағы" құралы жасалды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 ваучерлерді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бөлу.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x-none" sz="28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шеңберінде кезектегі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барлық балаларды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қамтуға кепілдік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беріле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                                         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жоқ,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ЖАО-ның бекітілген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шегінде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қатаң түрде беріледі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x-none" sz="28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Freeform 16"/>
          <p:cNvSpPr/>
          <p:nvPr/>
        </p:nvSpPr>
        <p:spPr>
          <a:xfrm rot="10800000">
            <a:off x="8965" y="0"/>
            <a:ext cx="7218627" cy="779037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3429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ЖИІ ҚОЙЫЛАТЫН СҰРАҚТАР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04800" y="1181100"/>
            <a:ext cx="15739433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 тек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банкте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жүзеге асырылады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Жоқ,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 2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түрде жүзеге асырылады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қаржылық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ваучермен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шот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ашудың қажеті жоқ және қаражат бірден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ұйымға аударылады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Қаржылық ваучермен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шот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қаражат кейіннен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бақшаға аудару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шотқа аударылады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кету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қаржылық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ата-ананың өзі ерік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білдірген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жағдайда ғана жүзеге асырылады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 балабақшалар ваучерді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  алады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Ақпараттандыру объектісіне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өтініш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құжаттарды орналастыру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бөлімі тексереді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толық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ұсынылған жағдайда көшпелі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Комиссияның оң хаттамасынан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МДҰ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тізбеге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енгізіледі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x-none" sz="2400" b="1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x-none" sz="2400" b="1" i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</a:t>
            </a:r>
            <a:r>
              <a:rPr lang="x-none" sz="2400" b="1" i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Төлем қалай жүзеге асырылады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2800" b="1" i="1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5-ші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 бойынша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ЖАО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ақпараттық жүйесінен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ұйымдардың қатысуынсыз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"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 орталығы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АҚ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ақпараттық жүйесіне қатысу табельдері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түсіріледі.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нақты көрсетілген қызметтер бойынша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күнде және болжамды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күнде жүргізіледі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айда 1-ден 15-ке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ата-аналардың өзі  балабақшаға қатысу табелін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16-шы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күні бекітілген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табельдерді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түсіру және салыстыру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қорытындылары ағымдағы айдың сомасын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ескеріледі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қаржыландыру кезінде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қандай алаңдаушылықтар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бар? </a:t>
            </a:r>
          </a:p>
          <a:p>
            <a:pPr algn="just"/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пилоттық жоба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балалардың көптеп кетуі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жүріп жатқан бақшаларда  жеткіліксіз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қаржыландыру қаупі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кету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көрсетілетін қызметтердің сапасының төмендігімен байланысты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 дамуына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инвестиция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салатын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салыстырмалы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түрде жоғары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сапа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деңгейіне ие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балабақшалар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қаржыландыруды арттыра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x-none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Балалардың қазіргі контингентімен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балабашаға қазір келіп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жүрген 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барлық балалар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түрде ваучерге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ауысады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i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 smtClean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ЖИІ ҚОЙЫЛАТЫН СҰРАҚТАР (продолжение)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7CBEB2-0CA4-9F9C-06D6-C47D4CE17ABA}"/>
              </a:ext>
            </a:extLst>
          </p:cNvPr>
          <p:cNvSpPr txBox="1"/>
          <p:nvPr/>
        </p:nvSpPr>
        <p:spPr>
          <a:xfrm>
            <a:off x="919766" y="571500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ВАУЧЕРЛІК ҚАРЖЫЛАНДЫРУДЫ  ІСКЕ АСЫРУ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BC1495E4-16D1-D586-B680-868975A5FCD8}"/>
              </a:ext>
            </a:extLst>
          </p:cNvPr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65DC1568-BB55-3977-145D-B22C30239C68}"/>
                </a:ext>
              </a:extLst>
            </p:cNvPr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38DDC4-5F66-C094-61AB-F6E4884E0425}"/>
              </a:ext>
            </a:extLst>
          </p:cNvPr>
          <p:cNvSpPr txBox="1"/>
          <p:nvPr/>
        </p:nvSpPr>
        <p:spPr>
          <a:xfrm>
            <a:off x="876300" y="1465410"/>
            <a:ext cx="1596926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 әмиянды енгізу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мектепке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қосымша білім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 жобаларын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 жөніндегі кеңестің хаттамасы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2025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мамырдағы Қазақстан Республикасы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Президентінің көмекшісі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Б. Дүйсенова                                                                   "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ұйымдарда ваучерлік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іске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беру»</a:t>
            </a:r>
          </a:p>
          <a:p>
            <a:pPr marL="342900" lvl="0" indent="-342900" algn="just"/>
            <a:endParaRPr lang="kk-KZ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DF220C7A-9FE3-69B3-E091-4875BA3B4B11}"/>
              </a:ext>
            </a:extLst>
          </p:cNvPr>
          <p:cNvCxnSpPr>
            <a:cxnSpLocks/>
          </p:cNvCxnSpPr>
          <p:nvPr/>
        </p:nvCxnSpPr>
        <p:spPr>
          <a:xfrm>
            <a:off x="938011" y="1417659"/>
            <a:ext cx="1478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8B4921B-3F5C-8D44-E7FA-7A410995BBE5}"/>
              </a:ext>
            </a:extLst>
          </p:cNvPr>
          <p:cNvCxnSpPr>
            <a:cxnSpLocks/>
          </p:cNvCxnSpPr>
          <p:nvPr/>
        </p:nvCxnSpPr>
        <p:spPr>
          <a:xfrm flipH="1">
            <a:off x="996600" y="3737111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82FF423-D11B-1BC4-3D51-F81D62A23280}"/>
              </a:ext>
            </a:extLst>
          </p:cNvPr>
          <p:cNvSpPr txBox="1"/>
          <p:nvPr/>
        </p:nvSpPr>
        <p:spPr>
          <a:xfrm>
            <a:off x="919766" y="4914900"/>
            <a:ext cx="159258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әкімдігінің қаулысы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№А-7/400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облысының әкімі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Ахметжанов</a:t>
            </a:r>
            <a:endParaRPr lang="kk-KZ" sz="3200" b="1" i="1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r>
              <a:rPr lang="kk-KZ" sz="3000" b="1" dirty="0">
                <a:latin typeface="Arial" panose="020B0604020202020204" pitchFamily="34" charset="0"/>
                <a:cs typeface="Arial" panose="020B0604020202020204" pitchFamily="34" charset="0"/>
              </a:rPr>
              <a:t>   Пункт 11</a:t>
            </a:r>
          </a:p>
          <a:p>
            <a:pPr marL="360363" lvl="0"/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"Ақмола облысының білім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басқармасы"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ағымдағы жылдың тамыз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айынан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облысында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қызметтерін алушылар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ескере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оқытуға мемлекеттік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тапсырысы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орналастырсын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0708537-222F-EB7B-13D4-EE0530572D7D}"/>
              </a:ext>
            </a:extLst>
          </p:cNvPr>
          <p:cNvCxnSpPr>
            <a:cxnSpLocks/>
          </p:cNvCxnSpPr>
          <p:nvPr/>
        </p:nvCxnSpPr>
        <p:spPr>
          <a:xfrm flipH="1">
            <a:off x="990600" y="6218259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61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8200" y="1224820"/>
            <a:ext cx="16899384" cy="559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"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қызметтерін алушылар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ескере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оқытуға мемлекеттік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тапсырысын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 пилоттық жобаның кейбір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 туралы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                                                                     ҚР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Министрінің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30.12.2024 ж. № 372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бұйрығымен бекітілген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қызметтерін алушылар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ескере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оқытуға мемлекеттік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тапсырысын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пилоттық жобаны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жүргізу алгоритмі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және Республикалық маңызы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Астананы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облыстардың аудандарын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қаржыландыруға кезең-кезеңмен көшу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қызметтерін алушылар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ескере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оқытуға мемлекеттік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тапсырысын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 пилоттық жобаны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қосылу шарты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әзірленді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224" y="1562099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6764" y="6972300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6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7CBEB2-0CA4-9F9C-06D6-C47D4CE17ABA}"/>
              </a:ext>
            </a:extLst>
          </p:cNvPr>
          <p:cNvSpPr txBox="1"/>
          <p:nvPr/>
        </p:nvSpPr>
        <p:spPr>
          <a:xfrm>
            <a:off x="921545" y="377523"/>
            <a:ext cx="15925800" cy="584775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ВАУЧЕРЛІК  ҚАРЖЫЛАНДЫРУДЫ  ІСКЕ  АСЫРУ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8880" y="6388590"/>
            <a:ext cx="757792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Бекітілген тәртіп бойынша</a:t>
            </a:r>
            <a:r>
              <a:rPr lang="kk-K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6596" y="6871680"/>
            <a:ext cx="161002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0" indent="192088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балаларды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(6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lvl="0" indent="192088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Ваучерлерді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МДҰ-ға бөлу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lvl="0" indent="192088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 қабылдау және балаларды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МДҰ-ға қабылдау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1813" lvl="0" indent="192088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Көрсетілетін қызметті алушылар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контингентін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1813" lvl="0" indent="192088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тізбесін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lvl="0" indent="192088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Пилоттық жобаға қатысушылардың ваучерлік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 ескере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тәрбилелеу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оқытудың  мемлекеттік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тапсырысты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 анықталды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Freeform 10"/>
          <p:cNvSpPr/>
          <p:nvPr/>
        </p:nvSpPr>
        <p:spPr>
          <a:xfrm rot="10800000">
            <a:off x="1447800" y="313541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6" name="Freeform 10"/>
          <p:cNvSpPr/>
          <p:nvPr/>
        </p:nvSpPr>
        <p:spPr>
          <a:xfrm rot="10800000">
            <a:off x="1447800" y="4152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7" name="Freeform 10"/>
          <p:cNvSpPr/>
          <p:nvPr/>
        </p:nvSpPr>
        <p:spPr>
          <a:xfrm rot="10800000">
            <a:off x="1447800" y="4914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cxnSp>
        <p:nvCxnSpPr>
          <p:cNvPr id="39" name="Прямая соединительная линия 38"/>
          <p:cNvCxnSpPr/>
          <p:nvPr/>
        </p:nvCxnSpPr>
        <p:spPr>
          <a:xfrm>
            <a:off x="1449707" y="9002704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53524" y="71505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74806" y="75139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76427" y="79328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76427" y="8224526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53524" y="85983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реугольник 1049">
            <a:extLst>
              <a:ext uri="{FF2B5EF4-FFF2-40B4-BE49-F238E27FC236}">
                <a16:creationId xmlns="" xmlns:a16="http://schemas.microsoft.com/office/drawing/2014/main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0" y="123254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ВАУЧЕРЛІК ҚАРЖЫЛАНДЫРУ ПРИНЦИПТЕРІ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2928426" y="833901"/>
            <a:ext cx="3234259" cy="57888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x-none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1396620" y="869072"/>
            <a:ext cx="4183091" cy="57888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x-none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=""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0739221" y="8700743"/>
            <a:ext cx="5948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ТБЖ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тәуекелдерді басқару жүйесі, қиылысу, аномалияны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жемқорлықты азайту</a:t>
            </a:r>
            <a:endParaRPr lang="x-none" sz="2800" b="1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262219" y="8724900"/>
            <a:ext cx="4900581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Тізімде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 балалар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фактілері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дәйекті бақылаудың болмауы</a:t>
            </a:r>
            <a:endParaRPr lang="x-none" sz="2800" b="1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=""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=""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=""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=""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=""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=""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=""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=""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=""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kk-KZ" sz="1535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Бүйірден кіру</a:t>
            </a:r>
            <a:endParaRPr lang="ru-RU" sz="1535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=""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=""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=""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=""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4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«МДҰ </a:t>
            </a: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–ға орынға» кезеккке</a:t>
            </a:r>
            <a:r>
              <a:rPr lang="ru-RU" sz="24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тұру</a:t>
            </a:r>
            <a:endParaRPr lang="x-none" sz="2400" b="1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=""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"Ақшаға" кезек-ваучер</a:t>
            </a:r>
            <a:endParaRPr lang="x-none" sz="2800" b="1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=""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=""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=""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9246" y="8569205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=""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ӘДІЛДІК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=""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Мемлекеттік</a:t>
            </a:r>
            <a:r>
              <a:rPr lang="ru-RU" sz="24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тапсырыс</a:t>
            </a:r>
            <a:r>
              <a:rPr lang="ru-RU" sz="24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МДҰ </a:t>
            </a: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бекітіледі</a:t>
            </a:r>
            <a:endParaRPr lang="x-none" sz="2400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=""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Ақша баланың соңынан ереді</a:t>
            </a:r>
            <a:endParaRPr lang="ru-RU" sz="2800" b="1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9159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=""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8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=""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=""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ru-RU" sz="1400" kern="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=""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</a:t>
            </a:r>
            <a:r>
              <a:rPr lang="ru-RU" sz="1400" kern="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=""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</a:t>
            </a:r>
            <a:r>
              <a:rPr lang="ru-RU" sz="1400" kern="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=""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=""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=""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=""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kk-KZ" sz="1381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кетті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=""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kk-KZ" sz="1381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келді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=""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ашықтық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=""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=""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МДҰ –</a:t>
            </a:r>
            <a:r>
              <a:rPr lang="ru-RU" sz="28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ды</a:t>
            </a:r>
            <a:r>
              <a:rPr lang="ru-RU" sz="28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ата-ана</a:t>
            </a:r>
            <a:r>
              <a:rPr lang="ru-RU" sz="28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өзі таңдайды</a:t>
            </a:r>
            <a:endParaRPr lang="x-none" sz="2800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=""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2234228" y="3899846"/>
            <a:ext cx="654923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МДҰ-ды  білім</a:t>
            </a:r>
            <a:r>
              <a:rPr lang="ru-RU" sz="2400" b="1" i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i="1" kern="1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басқармасы анықтайды</a:t>
            </a:r>
            <a:endParaRPr lang="x-none" sz="2400" i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=""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=""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2389956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таңдайды</a:t>
            </a:r>
            <a:endParaRPr lang="ru-RU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қамтиды</a:t>
            </a:r>
            <a:endParaRPr lang="ru-RU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таратады</a:t>
            </a:r>
            <a:endParaRPr lang="ru-RU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қаржыландырады</a:t>
            </a:r>
            <a:endParaRPr lang="x-none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=""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=""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0134601" y="4799146"/>
            <a:ext cx="3276600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балабақшаны таңдайды</a:t>
            </a:r>
            <a:endParaRPr lang="ru-RU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қызметтерді растайды</a:t>
            </a:r>
            <a:endParaRPr lang="ru-RU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kern="1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төлейді</a:t>
            </a:r>
            <a:endParaRPr lang="x-none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=""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=""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=""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=""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=""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=""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=""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=""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=""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=""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15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=""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15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=""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15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=""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15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=""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16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=""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17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228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САПА</a:t>
            </a:r>
            <a:endParaRPr lang="ru-RU" sz="12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ТИІМДІЛІК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=""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pic>
        <p:nvPicPr>
          <p:cNvPr id="105" name="Google Shape;2789;p7">
            <a:extLst>
              <a:ext uri="{FF2B5EF4-FFF2-40B4-BE49-F238E27FC236}">
                <a16:creationId xmlns=""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=""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=""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8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=""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=""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8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=""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=""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=""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485900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62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ӘРБІР  МЕКТЕПКЕ  ДЕЙІНГІ  ҰЙЫММЕН  ШАРТ  ЖАСАЛМАЙДЫ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sp>
        <p:nvSpPr>
          <p:cNvPr id="65" name="AutoShape 5"/>
          <p:cNvSpPr/>
          <p:nvPr/>
        </p:nvSpPr>
        <p:spPr>
          <a:xfrm>
            <a:off x="0" y="1485900"/>
            <a:ext cx="9030232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592705" y="3304656"/>
            <a:ext cx="192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ұйыммен мемлекеттік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жасасады</a:t>
            </a:r>
            <a:endParaRPr lang="x-none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4622194" y="5264586"/>
            <a:ext cx="125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Келісім-шарт жоқ</a:t>
            </a:r>
            <a:endParaRPr lang="x-none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12649200" y="3088945"/>
            <a:ext cx="346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(ББ)</a:t>
            </a:r>
            <a:endParaRPr lang="x-none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24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Қосылу  шарты</a:t>
            </a:r>
            <a:endParaRPr lang="x-none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11353800" y="2464081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басқармасы мемлекеттік білім беру тапсырысын орналастыруды тапсырады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: скругленные углы 35">
            <a:extLst>
              <a:ext uri="{FF2B5EF4-FFF2-40B4-BE49-F238E27FC236}">
                <a16:creationId xmlns="" xmlns:a16="http://schemas.microsoft.com/office/drawing/2014/main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C6AC8A87-795F-BD26-787F-83B1FBC5AE33}"/>
              </a:ext>
            </a:extLst>
          </p:cNvPr>
          <p:cNvSpPr txBox="1"/>
          <p:nvPr/>
        </p:nvSpPr>
        <p:spPr>
          <a:xfrm>
            <a:off x="426636" y="7429500"/>
            <a:ext cx="7608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ұйымдағы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 қаржыландырылады                                          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әр ұйыммен жеке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қабылданған міндеттемелердің көлемін өзгерту бойынша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қиындықтар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(МДҰ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балалары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жетіспеген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жағдайда, білім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бөлімі орындарды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қайта бөле алмайды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x-none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1C73D485-6EBC-247D-8757-8E6F44E9A06D}"/>
              </a:ext>
            </a:extLst>
          </p:cNvPr>
          <p:cNvSpPr txBox="1"/>
          <p:nvPr/>
        </p:nvSpPr>
        <p:spPr>
          <a:xfrm>
            <a:off x="268144" y="6743700"/>
            <a:ext cx="241445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Кемшіліктері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="" xmlns:a16="http://schemas.microsoft.com/office/drawing/2014/main" id="{3F34ED32-F43E-B006-D63D-7F58A14CDD5C}"/>
              </a:ext>
            </a:extLst>
          </p:cNvPr>
          <p:cNvSpPr/>
          <p:nvPr/>
        </p:nvSpPr>
        <p:spPr>
          <a:xfrm>
            <a:off x="9982200" y="7462635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ұйымға мемлекеттік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тапсырысты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бекітудің болмауы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еңбек шығындарын азайту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біріншісінде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жетіспеушілік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болған жағдайда қаржыландырудың бір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ұйымнан екінші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ұйымға ауысуы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яғни балалардың еркін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ауысуы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жаңа ойыншылардың еркін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кіруі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МҰ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барлық базаларын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ТБЖ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жүргізу</a:t>
            </a:r>
            <a:endParaRPr lang="x-none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46F5A82-1F96-766B-06C8-6709BF816C43}"/>
              </a:ext>
            </a:extLst>
          </p:cNvPr>
          <p:cNvSpPr txBox="1"/>
          <p:nvPr/>
        </p:nvSpPr>
        <p:spPr>
          <a:xfrm>
            <a:off x="10123853" y="6972300"/>
            <a:ext cx="4049347" cy="510778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x-none" sz="2400" b="1" i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A10EB77D-3AAD-9BE8-DD9C-0D53E5EE46AB}"/>
              </a:ext>
            </a:extLst>
          </p:cNvPr>
          <p:cNvSpPr txBox="1"/>
          <p:nvPr/>
        </p:nvSpPr>
        <p:spPr>
          <a:xfrm>
            <a:off x="10159995" y="3576399"/>
            <a:ext cx="8133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Қосылу шартын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порталында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*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Өтінішті қоса бере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шартқа қосылу туралы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721" indent="-282721"/>
            <a:endParaRPr lang="x-none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96C09F30-8F83-3F72-5FED-5C499F3D67CC}"/>
              </a:ext>
            </a:extLst>
          </p:cNvPr>
          <p:cNvSpPr txBox="1"/>
          <p:nvPr/>
        </p:nvSpPr>
        <p:spPr>
          <a:xfrm>
            <a:off x="10798156" y="5143500"/>
            <a:ext cx="6896659" cy="7831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порталында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өтінішке қол қою арқылы қосылады</a:t>
            </a:r>
            <a:endParaRPr lang="x-none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=""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0" y="5448300"/>
            <a:ext cx="18301826" cy="40386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952500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k-KZ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r>
                <a:rPr lang="kk-KZ" sz="3200" b="1" i="1" spc="-139" dirty="0" smtClean="0">
                  <a:solidFill>
                    <a:srgbClr val="FFFFFF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ТӨЛЕМ    КЕСТЕСІ</a:t>
              </a:r>
              <a:endParaRPr lang="en-US" sz="3200" b="1" i="1" spc="-139" dirty="0">
                <a:solidFill>
                  <a:srgbClr val="FFFFFF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416837" cy="87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күнделікті қатысу табелін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толтырады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430607" y="2510639"/>
            <a:ext cx="2893993" cy="9564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ҚББ 15 күнгі табель негізінде өзінің АЖ-да есеп айырысады</a:t>
            </a:r>
            <a:endParaRPr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400800" y="2553226"/>
            <a:ext cx="2873653" cy="9138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 де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есептік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жазбалар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endParaRPr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9274453" y="2445898"/>
            <a:ext cx="2896247" cy="12382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кабинетінде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АЖ-да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есептеуді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келіседі/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қабылдамайды</a:t>
            </a:r>
            <a:endParaRPr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9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ИӘ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06990"/>
            <a:ext cx="1431609" cy="10551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актіні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бекітеді</a:t>
            </a:r>
            <a:endParaRPr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25853" y="485308"/>
            <a:ext cx="1431609" cy="8688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 ЭШФ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endParaRPr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865356" y="574495"/>
            <a:ext cx="1431609" cy="8172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төлемдер жүргізеді</a:t>
            </a:r>
            <a:endParaRPr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90352" y="2375491"/>
            <a:ext cx="727410" cy="560118"/>
            <a:chOff x="12493493" y="3879841"/>
            <a:chExt cx="727410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510259" y="3975234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86349" y="2510638"/>
            <a:ext cx="1812610" cy="9564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МДҰ ББ АЖ-да табельді пысықтайды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835353" y="28378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392398" y="2588936"/>
            <a:ext cx="2667001" cy="10305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ББ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түзетілген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табель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6" y="3619500"/>
            <a:ext cx="6856083" cy="150810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ЖАО АЖ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фактісі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айдың соңына дейін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болжам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табель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қалыптастырады</a:t>
            </a:r>
            <a:endParaRPr lang="ru-RU" b="1" i="1" spc="10" dirty="0">
              <a:solidFill>
                <a:srgbClr val="002060"/>
              </a:solidFill>
              <a:latin typeface="Times New Roman" pitchFamily="18" charset="0"/>
              <a:ea typeface="Fira Sans Light"/>
              <a:cs typeface="Times New Roman" pitchFamily="18" charset="0"/>
              <a:sym typeface="Fira Sans Light"/>
            </a:endParaRPr>
          </a:p>
          <a:p>
            <a:endParaRPr lang="ru-RU" b="1" spc="10" dirty="0" smtClean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айдың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1-ден 10-на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табельге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 қояды Алдыңғы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қайта есептеу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467101"/>
            <a:ext cx="7267202" cy="1891930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8" y="6345923"/>
            <a:ext cx="7548662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 ҚАРЖЫЛАНДЫРЫЛАДЫ</a:t>
            </a:r>
            <a:r>
              <a:rPr lang="ru-RU" sz="2800" dirty="0" smtClean="0"/>
              <a:t>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429500"/>
            <a:ext cx="5870575" cy="1906357"/>
            <a:chOff x="32545" y="1949368"/>
            <a:chExt cx="5004197" cy="52634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3672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Баланың  нақты балабақшаға  келуі</a:t>
              </a:r>
              <a:endParaRPr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43800" y="7658100"/>
            <a:ext cx="4525791" cy="21487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 ауырған  қағазы/ата-анасының демалысына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(60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endParaRPr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12824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ағымдағы күнтізбелік жыл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күннен аспайтын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6038478" y="7505701"/>
            <a:ext cx="5870575" cy="1859823"/>
            <a:chOff x="32545" y="1807491"/>
            <a:chExt cx="5004197" cy="66822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807491"/>
              <a:ext cx="4013309" cy="655469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464944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129" idx="2"/>
            <a:endCxn id="115" idx="2"/>
          </p:cNvCxnSpPr>
          <p:nvPr/>
        </p:nvCxnSpPr>
        <p:spPr>
          <a:xfrm rot="5400000">
            <a:off x="13691920" y="650156"/>
            <a:ext cx="64637" cy="6003322"/>
          </a:xfrm>
          <a:prstGeom prst="bentConnector3">
            <a:avLst>
              <a:gd name="adj1" fmla="val 4536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686800" y="0"/>
            <a:ext cx="12996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6CBFE40-9810-82A6-0FAE-5E2E7CACBB23}"/>
              </a:ext>
            </a:extLst>
          </p:cNvPr>
          <p:cNvSpPr txBox="1"/>
          <p:nvPr/>
        </p:nvSpPr>
        <p:spPr>
          <a:xfrm>
            <a:off x="1433287" y="4914900"/>
            <a:ext cx="6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Кезектен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(әскери,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ҰҚК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б.)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5EB3338C-EB68-EA18-C6CB-E45B7CE5D5CF}"/>
              </a:ext>
            </a:extLst>
          </p:cNvPr>
          <p:cNvSpPr txBox="1"/>
          <p:nvPr/>
        </p:nvSpPr>
        <p:spPr>
          <a:xfrm>
            <a:off x="1394992" y="3467100"/>
            <a:ext cx="5382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кезектегілер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(мүгедектер, жетімдер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балалы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б.)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A0B591CC-C3BB-EECF-60C4-23485DC93390}"/>
              </a:ext>
            </a:extLst>
          </p:cNvPr>
          <p:cNvSpPr txBox="1"/>
          <p:nvPr/>
        </p:nvSpPr>
        <p:spPr>
          <a:xfrm>
            <a:off x="1420510" y="3065942"/>
            <a:ext cx="4295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Жалпы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кезек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="" xmlns:a16="http://schemas.microsoft.com/office/drawing/2014/main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="" xmlns:a16="http://schemas.microsoft.com/office/drawing/2014/main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="" xmlns:a16="http://schemas.microsoft.com/office/drawing/2014/main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06951" y="4878250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kk-KZ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балабақшаға бару үшін, кезекке тұрады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330340"/>
            <a:chOff x="559136" y="6714490"/>
            <a:chExt cx="13973088" cy="4130733"/>
          </a:xfrm>
        </p:grpSpPr>
        <p:grpSp>
          <p:nvGrpSpPr>
            <p:cNvPr id="57" name="Group 30">
              <a:extLst>
                <a:ext uri="{FF2B5EF4-FFF2-40B4-BE49-F238E27FC236}">
                  <a16:creationId xmlns="" xmlns:a16="http://schemas.microsoft.com/office/drawing/2014/main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="" xmlns:a16="http://schemas.microsoft.com/office/drawing/2014/main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="" xmlns:a16="http://schemas.microsoft.com/office/drawing/2014/main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="" xmlns:a16="http://schemas.microsoft.com/office/drawing/2014/main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="" xmlns:a16="http://schemas.microsoft.com/office/drawing/2014/main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="" xmlns:a16="http://schemas.microsoft.com/office/drawing/2014/main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8699396" cy="1336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Тарату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1:3</a:t>
              </a: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ru-RU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бірінші</a:t>
              </a:r>
              <a:r>
                <a:rPr lang="ru-RU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кезектегілер</a:t>
              </a:r>
              <a:r>
                <a:rPr lang="ru-RU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: </a:t>
              </a:r>
              <a:r>
                <a:rPr lang="ru-RU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3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жалпы</a:t>
              </a:r>
              <a:r>
                <a:rPr lang="ru-RU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кезектен</a:t>
              </a:r>
              <a:r>
                <a:rPr lang="ru-RU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)</a:t>
              </a:r>
              <a:endPara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="" xmlns:a16="http://schemas.microsoft.com/office/drawing/2014/main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="" xmlns:a16="http://schemas.microsoft.com/office/drawing/2014/main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="" xmlns:a16="http://schemas.microsoft.com/office/drawing/2014/main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="" xmlns:a16="http://schemas.microsoft.com/office/drawing/2014/main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="" xmlns:a16="http://schemas.microsoft.com/office/drawing/2014/main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="" xmlns:a16="http://schemas.microsoft.com/office/drawing/2014/main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="" xmlns:a16="http://schemas.microsoft.com/office/drawing/2014/main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="" xmlns:a16="http://schemas.microsoft.com/office/drawing/2014/main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="" xmlns:a16="http://schemas.microsoft.com/office/drawing/2014/main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="" xmlns:a16="http://schemas.microsoft.com/office/drawing/2014/main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="" xmlns:a16="http://schemas.microsoft.com/office/drawing/2014/main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="" xmlns:a16="http://schemas.microsoft.com/office/drawing/2014/main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="" xmlns:a16="http://schemas.microsoft.com/office/drawing/2014/main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="" xmlns:a16="http://schemas.microsoft.com/office/drawing/2014/main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25E39B1-4C84-1C5B-D6FC-AF3DE93CE5CA}"/>
              </a:ext>
            </a:extLst>
          </p:cNvPr>
          <p:cNvSpPr/>
          <p:nvPr/>
        </p:nvSpPr>
        <p:spPr>
          <a:xfrm>
            <a:off x="44823" y="96527"/>
            <a:ext cx="1753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ВАУЧЕРЛІК ҚАРЖЫЛАНДЫРУ КЕЗІНДЕ КЕЗЕККЕ ҚОЮ СХЕМАСЫ ӨЗГЕРЕДІ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="" xmlns:a16="http://schemas.microsoft.com/office/drawing/2014/main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3251BC0-9F7F-F99F-EC08-5BAF03271E29}"/>
              </a:ext>
            </a:extLst>
          </p:cNvPr>
          <p:cNvSpPr txBox="1"/>
          <p:nvPr/>
        </p:nvSpPr>
        <p:spPr>
          <a:xfrm>
            <a:off x="9448800" y="1323474"/>
            <a:ext cx="7895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ВАУЧЕР АЛУ ҮШІН КЕЗЕККЕ ТҰРАДЫ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="" xmlns:a16="http://schemas.microsoft.com/office/drawing/2014/main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әлеуметтік мәртебесіне байланысты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санаттың өз кезегі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бар;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итерациялар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(кезеңдер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бөлінеді; жылына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жаңартылады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0757B82-F356-D5B6-FC9B-1A145DCC93D6}"/>
              </a:ext>
            </a:extLst>
          </p:cNvPr>
          <p:cNvSpPr txBox="1"/>
          <p:nvPr/>
        </p:nvSpPr>
        <p:spPr>
          <a:xfrm>
            <a:off x="9744899" y="6017002"/>
            <a:ext cx="3587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 қызметшілердің балалары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E3287C6-AD8E-B00D-C27F-86ADB00E54C3}"/>
              </a:ext>
            </a:extLst>
          </p:cNvPr>
          <p:cNvSpPr txBox="1"/>
          <p:nvPr/>
        </p:nvSpPr>
        <p:spPr>
          <a:xfrm>
            <a:off x="10242730" y="7260184"/>
            <a:ext cx="2411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Мүмкіндігі шектеулі балалар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019DCD30-B273-DD6D-E00D-DA92FAD35A5C}"/>
              </a:ext>
            </a:extLst>
          </p:cNvPr>
          <p:cNvSpPr txBox="1"/>
          <p:nvPr/>
        </p:nvSpPr>
        <p:spPr>
          <a:xfrm>
            <a:off x="10264833" y="8341877"/>
            <a:ext cx="2411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Педагогтардың балалары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жастағы балалар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="" xmlns:a16="http://schemas.microsoft.com/office/drawing/2014/main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=""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="" xmlns:a16="http://schemas.microsoft.com/office/drawing/2014/main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="" xmlns:a16="http://schemas.microsoft.com/office/drawing/2014/main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="" xmlns:a16="http://schemas.microsoft.com/office/drawing/2014/main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="" xmlns:a16="http://schemas.microsoft.com/office/drawing/2014/main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="" xmlns:a16="http://schemas.microsoft.com/office/drawing/2014/main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="" xmlns:a16="http://schemas.microsoft.com/office/drawing/2014/main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="" xmlns:a16="http://schemas.microsoft.com/office/drawing/2014/main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="" xmlns:a16="http://schemas.microsoft.com/office/drawing/2014/main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="" xmlns:a16="http://schemas.microsoft.com/office/drawing/2014/main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7628989"/>
              </p:ext>
            </p:extLst>
          </p:nvPr>
        </p:nvGraphicFramePr>
        <p:xfrm>
          <a:off x="228600" y="1028700"/>
          <a:ext cx="12752699" cy="944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0">
                  <a:extLst>
                    <a:ext uri="{9D8B030D-6E8A-4147-A177-3AD203B41FA5}">
                      <a16:colId xmlns="" xmlns:a16="http://schemas.microsoft.com/office/drawing/2014/main" val="7666629"/>
                    </a:ext>
                  </a:extLst>
                </a:gridCol>
                <a:gridCol w="11538014">
                  <a:extLst>
                    <a:ext uri="{9D8B030D-6E8A-4147-A177-3AD203B41FA5}">
                      <a16:colId xmlns="" xmlns:a16="http://schemas.microsoft.com/office/drawing/2014/main" val="3162032812"/>
                    </a:ext>
                  </a:extLst>
                </a:gridCol>
                <a:gridCol w="653985">
                  <a:extLst>
                    <a:ext uri="{9D8B030D-6E8A-4147-A177-3AD203B41FA5}">
                      <a16:colId xmlns="" xmlns:a16="http://schemas.microsoft.com/office/drawing/2014/main" val="2566661871"/>
                    </a:ext>
                  </a:extLst>
                </a:gridCol>
              </a:tblGrid>
              <a:tr h="75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ira Sans Medium" panose="020B0604020202020204" charset="0"/>
                        </a:rPr>
                        <a:t>№ 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Санат</a:t>
                      </a:r>
                      <a:r>
                        <a:rPr lang="kk-KZ" sz="3200" b="1" i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сипаттамасы</a:t>
                      </a:r>
                      <a:endParaRPr lang="ru-RU" sz="32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Fira Sans Medium" panose="020B0604020202020204" charset="0"/>
                          <a:ea typeface="+mn-ea"/>
                          <a:cs typeface="+mn-cs"/>
                        </a:rPr>
                        <a:t>Санат</a:t>
                      </a:r>
                      <a:r>
                        <a:rPr lang="kk-KZ" sz="1400" b="0" baseline="0" dirty="0" smtClean="0">
                          <a:effectLst/>
                          <a:latin typeface="Fira Sans Medium" panose="020B0604020202020204" charset="0"/>
                          <a:ea typeface="+mn-ea"/>
                          <a:cs typeface="+mn-cs"/>
                        </a:rPr>
                        <a:t> кезегі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528718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әскери қызметшілердің балалары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орган.,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құқық қорғау.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органдар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фельдъегерлік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460604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әскери қызметшілердің балалары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орган.,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құқық қорғау.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органдар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фельдъегерлік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қызмет,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жылдан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жылға</a:t>
                      </a:r>
                      <a:r>
                        <a:rPr lang="ru-RU" sz="1800" b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541315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мүмкіндігі шектеулі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және одан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жоғары жастағы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беру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МДҰ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9103477"/>
                  </a:ext>
                </a:extLst>
              </a:tr>
              <a:tr h="534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ата-анасының біреуі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мүгедектігі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отбасылардан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шыққан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жастағы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577742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ата-анасының біреуі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мүгедектігі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отбасылардан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шыққан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0523546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мүгедек баланы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тәрбиелеп отырған отбасылардан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шыққан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жастағы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90642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мүгедек баланы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тәрбиелеп отырған отбасылардан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шыққан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490811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ата-анасының қамқорлығынсыз қалған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жастағы 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жетім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39637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ата-анасының қамқорлығынсыз қалған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жетім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922740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көп балалы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отбасынан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шыққан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жастағы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069220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көп балалы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отбасынан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79440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педагогтердің,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қызметкерлерінің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жастағы балалары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5107471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педагогтердің,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қызметкерлерінің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878265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тұр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0187403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егіз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тұр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8812818"/>
                  </a:ext>
                </a:extLst>
              </a:tr>
              <a:tr h="234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2- 5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 дейінгі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егіз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1725137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МДҰ 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коммерциялық негізде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дейін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қатарынан кемінде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айға дейін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болған кезде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93379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тұр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13529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тұр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9722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балалар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тұр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5675479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жасқа толған немесе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кіші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кезектегі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Постановка на очередь осуществляется согласно достижения полных лет до конца 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Перемещение детей между категориями осуществляется 31 июля.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полном удовлетворении очереди по категориям, допускается обновление 1 января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Номер очереди по каждой категории формируется отдельно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Кезек</a:t>
              </a:r>
              <a:r>
                <a:rPr lang="ru-RU" sz="32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санаттары</a:t>
              </a:r>
              <a:endParaRPr lang="en-US" sz="3200" b="1" i="1" spc="-139" dirty="0">
                <a:solidFill>
                  <a:schemeClr val="bg1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Распределение ваучеров согласно весу категории</a:t>
            </a: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8" y="859129"/>
                <a:ext cx="6162283" cy="738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k-KZ" sz="3600" b="1" i="1" spc="-139" dirty="0" smtClean="0">
                    <a:solidFill>
                      <a:srgbClr val="FFFFFF"/>
                    </a:solidFill>
                    <a:latin typeface="Times New Roman" pitchFamily="18" charset="0"/>
                    <a:ea typeface="Fira Sans Medium"/>
                    <a:cs typeface="Times New Roman" pitchFamily="18" charset="0"/>
                    <a:sym typeface="Fira Sans Medium"/>
                  </a:rPr>
                  <a:t>КЕЗЕККЕ  ҚОЮ</a:t>
                </a:r>
                <a:endParaRPr lang="en-US" sz="3600" b="1" i="1" spc="-139" dirty="0">
                  <a:solidFill>
                    <a:srgbClr val="FFFFFF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кезегі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Санаторлық кезек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2014997" y="1597710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135342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Арнайы кезек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Fira Sans Light"/>
              </a:rPr>
              <a:t>Жалпы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406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Санат</a:t>
            </a:r>
            <a:r>
              <a:rPr lang="ru-RU" sz="2400" b="1" i="1" spc="10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 </a:t>
            </a:r>
            <a:r>
              <a:rPr lang="ru-RU" sz="24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бойынша</a:t>
            </a:r>
            <a:r>
              <a:rPr lang="ru-RU" sz="2400" b="1" i="1" spc="10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  (21 </a:t>
            </a:r>
            <a:r>
              <a:rPr lang="ru-RU" sz="24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санат</a:t>
            </a:r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206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Әр </a:t>
            </a:r>
            <a:r>
              <a:rPr lang="ru-RU" sz="2400" b="1" i="1" spc="10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МДҰ </a:t>
            </a:r>
            <a:r>
              <a:rPr lang="ru-RU" sz="24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үшін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77344" y="2324100"/>
            <a:ext cx="4756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түзету түрі, тілі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қорытындысына сәйкес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01600" y="1866900"/>
            <a:ext cx="1755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Әр </a:t>
            </a:r>
            <a:r>
              <a:rPr lang="ru-RU" sz="2000" b="1" i="1" spc="10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МДҰ </a:t>
            </a:r>
            <a:r>
              <a:rPr lang="ru-RU" sz="2000" b="1" i="1" spc="10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үшін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3461" y="2569473"/>
            <a:ext cx="3329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Fira Sans Light"/>
              </a:rPr>
              <a:t>Жастары бойынша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784" y="3345450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Кезекке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тұру үшін ата-анаға 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не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істеу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 </a:t>
            </a:r>
            <a:r>
              <a:rPr lang="ru-RU" sz="3200" b="1" i="1" dirty="0" err="1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керек</a:t>
            </a:r>
            <a:r>
              <a:rPr lang="ru-RU" sz="3200" b="1" i="1" dirty="0" smtClean="0">
                <a:solidFill>
                  <a:srgbClr val="1836B2"/>
                </a:solidFill>
                <a:latin typeface="Times New Roman" pitchFamily="18" charset="0"/>
                <a:ea typeface="Fira Sans Ultra-Bold"/>
                <a:cs typeface="Times New Roman" pitchFamily="18" charset="0"/>
                <a:sym typeface="Fira Sans Ultra-Bold"/>
              </a:rPr>
              <a:t>?</a:t>
            </a:r>
            <a:endParaRPr lang="en-US" sz="3200" b="1" i="1" dirty="0">
              <a:solidFill>
                <a:srgbClr val="1836B2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043078" y="5534675"/>
            <a:ext cx="3138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Ақпараттық жүйеге өтініш жазады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5934" y="7616117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954979" y="7514218"/>
            <a:ext cx="2622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Ваучердің берілуін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күтеді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0782191" y="3390900"/>
            <a:ext cx="549944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Ата-анаңызға ваучермен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i="1" dirty="0">
              <a:solidFill>
                <a:srgbClr val="002060"/>
              </a:solidFill>
              <a:latin typeface="Times New Roman" pitchFamily="18" charset="0"/>
              <a:ea typeface="Fira Sans Ultra-Bold"/>
              <a:cs typeface="Times New Roman" pitchFamily="18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435344" y="6042506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0717232" y="4437511"/>
            <a:ext cx="5502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Ваучерді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ішінде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пайдалануға келісімін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376327" y="2444550"/>
            <a:ext cx="184666" cy="6999706"/>
          </a:xfrm>
          <a:prstGeom prst="bentConnector3">
            <a:avLst>
              <a:gd name="adj1" fmla="val 43496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503271" y="5349919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62353" y="6036736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9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ИӘ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62059" y="5852070"/>
            <a:ext cx="727410" cy="560118"/>
            <a:chOff x="12493493" y="3879841"/>
            <a:chExt cx="727410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2704080" y="5683566"/>
            <a:ext cx="1598387" cy="743142"/>
            <a:chOff x="13207327" y="7121071"/>
            <a:chExt cx="1598387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207327" y="7158159"/>
              <a:ext cx="1598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ЖАУАП ЖОҚ</a:t>
              </a:r>
              <a:endPara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9969106" y="6651178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8497681" y="7139413"/>
            <a:ext cx="2622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Fira Sans Light"/>
              </a:rPr>
              <a:t>МДҰ таңдайды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9969106" y="7511334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819704" y="9232743"/>
            <a:ext cx="2622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Fira Sans Light"/>
              </a:rPr>
              <a:t>Келісім-шартқа отырады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жойылады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046755" y="7048654"/>
            <a:ext cx="312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Қалпына келтіру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құқығымен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күнге тоқтау парағына түседі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503272" y="6452895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3505064" y="8099006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430601" y="6228936"/>
            <a:ext cx="2098015" cy="14289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89729" y="8751721"/>
            <a:ext cx="203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күннен кейін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4624478" y="7954107"/>
            <a:ext cx="2431530" cy="13977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5237" y="789958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205928" y="8071153"/>
            <a:ext cx="1786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5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жұмыс  күні бойынша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  + 2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itchFamily="18" charset="0"/>
                <a:ea typeface="Fira Sans Light"/>
                <a:cs typeface="Times New Roman" pitchFamily="18" charset="0"/>
                <a:sym typeface="Fira Sans Light"/>
              </a:rPr>
              <a:t>күн  ұзартылады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099784" y="3345451"/>
            <a:ext cx="2263505" cy="26020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20065</TotalTime>
  <Words>2554</Words>
  <Application>Microsoft Office PowerPoint</Application>
  <PresentationFormat>Произвольный</PresentationFormat>
  <Paragraphs>355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Times New Roman</vt:lpstr>
      <vt:lpstr>Calibri</vt:lpstr>
      <vt:lpstr>Fira Sans Ultra-Bold</vt:lpstr>
      <vt:lpstr>Wingdings</vt:lpstr>
      <vt:lpstr>Fira Sans Medium</vt:lpstr>
      <vt:lpstr>Courier New</vt:lpstr>
      <vt:lpstr>Helvetica Neue Medium</vt:lpstr>
      <vt:lpstr>Barlow Medium</vt:lpstr>
      <vt:lpstr>Fira Sans Light</vt:lpstr>
      <vt:lpstr>Verdana</vt:lpstr>
      <vt:lpstr>Poppins Regular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ПОЛЬЗОВАТЕЛЬ</cp:lastModifiedBy>
  <cp:revision>340</cp:revision>
  <cp:lastPrinted>2025-02-07T11:52:10Z</cp:lastPrinted>
  <dcterms:created xsi:type="dcterms:W3CDTF">2006-08-16T00:00:00Z</dcterms:created>
  <dcterms:modified xsi:type="dcterms:W3CDTF">2025-10-10T09:09:23Z</dcterms:modified>
  <dc:identifier>DAGYo0F8DDU</dc:identifier>
</cp:coreProperties>
</file>