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14" r:id="rId5"/>
    <p:sldId id="329" r:id="rId6"/>
    <p:sldId id="334" r:id="rId7"/>
    <p:sldId id="349" r:id="rId8"/>
    <p:sldId id="343" r:id="rId9"/>
    <p:sldId id="345" r:id="rId10"/>
    <p:sldId id="344" r:id="rId11"/>
    <p:sldId id="346" r:id="rId12"/>
    <p:sldId id="347" r:id="rId13"/>
    <p:sldId id="348" r:id="rId14"/>
    <p:sldId id="350" r:id="rId15"/>
  </p:sldIdLst>
  <p:sldSz cx="12192000" cy="6858000"/>
  <p:notesSz cx="6858000" cy="9144000"/>
  <p:defaultTextStyle>
    <a:defPPr rtl="0">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5" autoAdjust="0"/>
    <p:restoredTop sz="95394" autoAdjust="0"/>
  </p:normalViewPr>
  <p:slideViewPr>
    <p:cSldViewPr snapToGrid="0">
      <p:cViewPr>
        <p:scale>
          <a:sx n="119" d="100"/>
          <a:sy n="119" d="100"/>
        </p:scale>
        <p:origin x="-612" y="-72"/>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2" d="100"/>
          <a:sy n="82" d="100"/>
        </p:scale>
        <p:origin x="39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pc:chgData name="Fake Test User" userId="SID-0" providerId="Test" clId="FakeClientId" dt="2024-03-13T07:39:54.189" v="7" actId="790"/>
      <pc:docMkLst>
        <pc:docMk/>
      </pc:docMkLst>
      <pc:sldChg chg="modSp mod">
        <pc:chgData name="Fake Test User" userId="SID-0" providerId="Test" clId="FakeClientId" dt="2024-03-13T07:39:54.189" v="7" actId="790"/>
        <pc:sldMkLst>
          <pc:docMk/>
          <pc:sldMk cId="4183421641" sldId="323"/>
        </pc:sldMkLst>
        <pc:graphicFrameChg chg="modGraphic">
          <ac:chgData name="Fake Test User" userId="SID-0" providerId="Test" clId="FakeClientId" dt="2024-03-13T07:39:54.189" v="7" actId="790"/>
          <ac:graphicFrameMkLst>
            <pc:docMk/>
            <pc:sldMk cId="4183421641" sldId="323"/>
            <ac:graphicFrameMk id="12" creationId="{B8AFB73A-A673-163B-0655-0C5444C0E86A}"/>
          </ac:graphicFrameMkLst>
        </pc:graphicFrameChg>
      </pc:sldChg>
      <pc:sldChg chg="modSp mod">
        <pc:chgData name="Fake Test User" userId="SID-0" providerId="Test" clId="FakeClientId" dt="2024-03-13T07:39:11.344" v="2" actId="1076"/>
        <pc:sldMkLst>
          <pc:docMk/>
          <pc:sldMk cId="606303624" sldId="325"/>
        </pc:sldMkLst>
        <pc:spChg chg="mod">
          <ac:chgData name="Fake Test User" userId="SID-0" providerId="Test" clId="FakeClientId" dt="2024-03-13T07:39:11.344" v="2" actId="1076"/>
          <ac:spMkLst>
            <pc:docMk/>
            <pc:sldMk cId="606303624" sldId="325"/>
            <ac:spMk id="4" creationId="{32396622-BFDE-D806-F80F-CB3D2EE19A50}"/>
          </ac:spMkLst>
        </pc:spChg>
        <pc:spChg chg="mod">
          <ac:chgData name="Fake Test User" userId="SID-0" providerId="Test" clId="FakeClientId" dt="2024-03-13T07:39:11.344" v="2" actId="1076"/>
          <ac:spMkLst>
            <pc:docMk/>
            <pc:sldMk cId="606303624" sldId="325"/>
            <ac:spMk id="6" creationId="{D2BBBA10-FE5A-0E22-8734-469B03FFEFCC}"/>
          </ac:spMkLst>
        </pc:spChg>
      </pc:sldChg>
      <pc:sldChg chg="modSp mod">
        <pc:chgData name="Fake Test User" userId="SID-0" providerId="Test" clId="FakeClientId" dt="2024-03-13T07:38:35.984" v="0" actId="14100"/>
        <pc:sldMkLst>
          <pc:docMk/>
          <pc:sldMk cId="2440634760" sldId="342"/>
        </pc:sldMkLst>
        <pc:spChg chg="mod">
          <ac:chgData name="Fake Test User" userId="SID-0" providerId="Test" clId="FakeClientId" dt="2024-03-13T07:38:35.984" v="0" actId="14100"/>
          <ac:spMkLst>
            <pc:docMk/>
            <pc:sldMk cId="2440634760" sldId="342"/>
            <ac:spMk id="12" creationId="{21C18C4A-EC5D-2A92-B45E-8EDBE44F5B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dirty="0"/>
          </a:p>
        </p:txBody>
      </p:sp>
      <p:sp>
        <p:nvSpPr>
          <p:cNvPr id="3" name="Дата 2">
            <a:extLst>
              <a:ext uri="{FF2B5EF4-FFF2-40B4-BE49-F238E27FC236}">
                <a16:creationId xmlns:a16="http://schemas.microsoft.com/office/drawing/2014/main" xmlns=""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44752F2C-E7F0-4D70-8A16-E3F2117F3DB4}" type="datetime1">
              <a:rPr lang="ru-RU" smtClean="0"/>
              <a:t>29.05.2024</a:t>
            </a:fld>
            <a:endParaRPr lang="ru-RU" dirty="0"/>
          </a:p>
        </p:txBody>
      </p:sp>
      <p:sp>
        <p:nvSpPr>
          <p:cNvPr id="4" name="Нижний колонтитул 3">
            <a:extLst>
              <a:ext uri="{FF2B5EF4-FFF2-40B4-BE49-F238E27FC236}">
                <a16:creationId xmlns:a16="http://schemas.microsoft.com/office/drawing/2014/main" xmlns=""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RU" sz="1200"/>
            </a:lvl1pPr>
          </a:lstStyle>
          <a:p>
            <a:fld id="{63B52A86-9838-4BEE-A2B4-AE3285528427}" type="datetime1">
              <a:rPr lang="ru-RU" smtClean="0"/>
              <a:pPr/>
              <a:t>29.05.2024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RU"/>
            </a:def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96E09883-B744-4FDD-8623-D69A66650022}" type="slidenum">
              <a:rPr lang="ru-RU" noProof="0" smtClean="0"/>
              <a:t>‹#›</a:t>
            </a:fld>
            <a:endParaRPr lang="ru-RU" noProof="0"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96E09883-B744-4FDD-8623-D69A66650022}" type="slidenum">
              <a:rPr lang="ru-RU" smtClean="0"/>
              <a:t>1</a:t>
            </a:fld>
            <a:endParaRPr lang="ru-RU" dirty="0"/>
          </a:p>
        </p:txBody>
      </p:sp>
    </p:spTree>
    <p:extLst>
      <p:ext uri="{BB962C8B-B14F-4D97-AF65-F5344CB8AC3E}">
        <p14:creationId xmlns:p14="http://schemas.microsoft.com/office/powerpoint/2010/main" val="26520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96E09883-B744-4FDD-8623-D69A66650022}" type="slidenum">
              <a:rPr lang="ru-RU" smtClean="0"/>
              <a:t>2</a:t>
            </a:fld>
            <a:endParaRPr lang="ru-RU" dirty="0"/>
          </a:p>
        </p:txBody>
      </p:sp>
    </p:spTree>
    <p:extLst>
      <p:ext uri="{BB962C8B-B14F-4D97-AF65-F5344CB8AC3E}">
        <p14:creationId xmlns:p14="http://schemas.microsoft.com/office/powerpoint/2010/main" val="33415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96E09883-B744-4FDD-8623-D69A66650022}" type="slidenum">
              <a:rPr lang="ru-RU" smtClean="0"/>
              <a:t>3</a:t>
            </a:fld>
            <a:endParaRPr lang="ru-RU" dirty="0"/>
          </a:p>
        </p:txBody>
      </p:sp>
    </p:spTree>
    <p:extLst>
      <p:ext uri="{BB962C8B-B14F-4D97-AF65-F5344CB8AC3E}">
        <p14:creationId xmlns:p14="http://schemas.microsoft.com/office/powerpoint/2010/main" val="370436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96E09883-B744-4FDD-8623-D69A66650022}" type="slidenum">
              <a:rPr lang="ru-RU" smtClean="0"/>
              <a:t>5</a:t>
            </a:fld>
            <a:endParaRPr lang="ru-RU" dirty="0"/>
          </a:p>
        </p:txBody>
      </p:sp>
    </p:spTree>
    <p:extLst>
      <p:ext uri="{BB962C8B-B14F-4D97-AF65-F5344CB8AC3E}">
        <p14:creationId xmlns:p14="http://schemas.microsoft.com/office/powerpoint/2010/main" val="89682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bg>
      <p:bgPr>
        <a:solidFill>
          <a:schemeClr val="accent3"/>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C25C416-A3A2-4CF9-9532-2C0BFB51CFDF}"/>
              </a:ext>
            </a:extLst>
          </p:cNvPr>
          <p:cNvSpPr>
            <a:spLocks noGrp="1"/>
          </p:cNvSpPr>
          <p:nvPr>
            <p:ph type="ctrTitle" hasCustomPrompt="1"/>
          </p:nvPr>
        </p:nvSpPr>
        <p:spPr>
          <a:xfrm>
            <a:off x="811185" y="629469"/>
            <a:ext cx="8961120" cy="5599062"/>
          </a:xfrm>
        </p:spPr>
        <p:txBody>
          <a:bodyPr lIns="0" tIns="0" rIns="0" bIns="0" rtlCol="0" anchor="ctr">
            <a:noAutofit/>
          </a:bodyPr>
          <a:lstStyle>
            <a:lvl1pPr marL="0" algn="l">
              <a:lnSpc>
                <a:spcPct val="80000"/>
              </a:lnSpc>
              <a:spcBef>
                <a:spcPts val="0"/>
              </a:spcBef>
              <a:spcAft>
                <a:spcPts val="0"/>
              </a:spcAft>
              <a:defRPr lang="ru-RU" sz="7000"/>
            </a:lvl1pPr>
          </a:lstStyle>
          <a:p>
            <a:pPr rtl="0"/>
            <a:r>
              <a:rPr lang="ru-RU"/>
              <a:t>Заголовок слайда</a:t>
            </a:r>
          </a:p>
        </p:txBody>
      </p:sp>
      <p:sp>
        <p:nvSpPr>
          <p:cNvPr id="6" name="Полилиния 5">
            <a:extLst>
              <a:ext uri="{FF2B5EF4-FFF2-40B4-BE49-F238E27FC236}">
                <a16:creationId xmlns:a16="http://schemas.microsoft.com/office/drawing/2014/main" xmlns="" id="{CA65DB93-2357-6899-3DDD-DC79C877ADA2}"/>
              </a:ext>
              <a:ext uri="{C183D7F6-B498-43B3-948B-1728B52AA6E4}">
                <adec:decorative xmlns:adec="http://schemas.microsoft.com/office/drawing/2017/decorative" xmlns=""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pic>
        <p:nvPicPr>
          <p:cNvPr id="11" name="Объект 1">
            <a:extLst>
              <a:ext uri="{FF2B5EF4-FFF2-40B4-BE49-F238E27FC236}">
                <a16:creationId xmlns:a16="http://schemas.microsoft.com/office/drawing/2014/main" xmlns="" id="{056E6431-5C32-6197-AA1B-37637943138D}"/>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одержимое + таблица">
    <p:bg>
      <p:bgPr>
        <a:solidFill>
          <a:schemeClr val="accent3"/>
        </a:solidFill>
        <a:effectLst/>
      </p:bgPr>
    </p:bg>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xmlns="" id="{ED978EB2-1AE7-BB87-954B-F3DBF5080553}"/>
              </a:ext>
            </a:extLst>
          </p:cNvPr>
          <p:cNvSpPr>
            <a:spLocks noGrp="1"/>
          </p:cNvSpPr>
          <p:nvPr>
            <p:ph type="title" hasCustomPrompt="1"/>
          </p:nvPr>
        </p:nvSpPr>
        <p:spPr>
          <a:xfrm>
            <a:off x="811184" y="621973"/>
            <a:ext cx="10569634" cy="1801793"/>
          </a:xfrm>
        </p:spPr>
        <p:txBody>
          <a:bodyPr lIns="0" tIns="0" rIns="0" bIns="0" rtlCol="0">
            <a:noAutofit/>
          </a:bodyPr>
          <a:lstStyle>
            <a:defPPr>
              <a:defRPr lang="ru-RU"/>
            </a:defPPr>
          </a:lstStyle>
          <a:p>
            <a:pPr rtl="0"/>
            <a:r>
              <a:rPr lang="ru-RU"/>
              <a:t>Заголовок слайда</a:t>
            </a:r>
          </a:p>
        </p:txBody>
      </p:sp>
      <p:sp>
        <p:nvSpPr>
          <p:cNvPr id="2" name="Объект 2">
            <a:extLst>
              <a:ext uri="{FF2B5EF4-FFF2-40B4-BE49-F238E27FC236}">
                <a16:creationId xmlns:a16="http://schemas.microsoft.com/office/drawing/2014/main" xmlns="" id="{1406BDC3-2B84-117A-BF71-A331C1DD6BCB}"/>
              </a:ext>
            </a:extLst>
          </p:cNvPr>
          <p:cNvSpPr>
            <a:spLocks noGrp="1"/>
          </p:cNvSpPr>
          <p:nvPr>
            <p:ph sz="quarter" idx="26" hasCustomPrompt="1"/>
          </p:nvPr>
        </p:nvSpPr>
        <p:spPr>
          <a:xfrm>
            <a:off x="811183" y="2796209"/>
            <a:ext cx="3657598" cy="3147392"/>
          </a:xfrm>
        </p:spPr>
        <p:txBody>
          <a:bodyPr lIns="0" tIns="0" rIns="0" bIns="0" rtlCol="0"/>
          <a:lstStyle>
            <a:lvl1pPr marL="285750" indent="-285750">
              <a:buFont typeface="Arial" panose="020B0604020202020204" pitchFamily="34" charset="0"/>
              <a:buChar char="•"/>
              <a:defRPr lang="ru-RU" sz="1800"/>
            </a:lvl1pPr>
            <a:lvl2pPr marL="411480">
              <a:defRPr lang="ru-RU" sz="1600"/>
            </a:lvl2pPr>
            <a:lvl3pPr marL="685800">
              <a:defRPr lang="ru-RU" sz="1400"/>
            </a:lvl3pPr>
            <a:lvl4pPr marL="1051560">
              <a:defRPr lang="ru-RU" sz="1200"/>
            </a:lvl4pPr>
            <a:lvl5pPr marL="1417320">
              <a:defRPr lang="ru-RU" sz="10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Заполнитель таблицы 4">
            <a:extLst>
              <a:ext uri="{FF2B5EF4-FFF2-40B4-BE49-F238E27FC236}">
                <a16:creationId xmlns:a16="http://schemas.microsoft.com/office/drawing/2014/main" xmlns="" id="{4D2A92BD-8372-F61F-9551-6FA12079139B}"/>
              </a:ext>
            </a:extLst>
          </p:cNvPr>
          <p:cNvSpPr>
            <a:spLocks noGrp="1"/>
          </p:cNvSpPr>
          <p:nvPr>
            <p:ph type="tbl" sz="quarter" idx="28" hasCustomPrompt="1"/>
          </p:nvPr>
        </p:nvSpPr>
        <p:spPr>
          <a:xfrm>
            <a:off x="4902200" y="2795588"/>
            <a:ext cx="6478617" cy="3148012"/>
          </a:xfrm>
        </p:spPr>
        <p:txBody>
          <a:bodyPr rtlCol="0"/>
          <a:lstStyle>
            <a:lvl1pPr>
              <a:defRPr lang="ru-RU"/>
            </a:lvl1pPr>
          </a:lstStyle>
          <a:p>
            <a:pPr rtl="0"/>
            <a:r>
              <a:rPr lang="ru-RU"/>
              <a:t>Щелкните значок, чтобы вставить таблицу</a:t>
            </a:r>
          </a:p>
        </p:txBody>
      </p:sp>
      <p:sp>
        <p:nvSpPr>
          <p:cNvPr id="7" name="Нижний колонтитул 6">
            <a:extLst>
              <a:ext uri="{FF2B5EF4-FFF2-40B4-BE49-F238E27FC236}">
                <a16:creationId xmlns:a16="http://schemas.microsoft.com/office/drawing/2014/main" xmlns="" id="{C36FD22D-E552-7707-178A-C415B32A8553}"/>
              </a:ext>
            </a:extLst>
          </p:cNvPr>
          <p:cNvSpPr>
            <a:spLocks noGrp="1"/>
          </p:cNvSpPr>
          <p:nvPr>
            <p:ph type="ftr" sz="quarter" idx="10"/>
          </p:nvPr>
        </p:nvSpPr>
        <p:spPr/>
        <p:txBody>
          <a:bodyPr rtlCol="0">
            <a:noAutofit/>
          </a:bodyPr>
          <a:lstStyle>
            <a:defPPr>
              <a:defRPr lang="ru-RU"/>
            </a:defPPr>
          </a:lstStyle>
          <a:p>
            <a:pPr rtl="0"/>
            <a:r>
              <a:rPr lang="ru-RU"/>
              <a:t>ЗАГОЛОВОК ПРЕЗЕНТАЦИИ</a:t>
            </a:r>
          </a:p>
        </p:txBody>
      </p:sp>
      <p:sp>
        <p:nvSpPr>
          <p:cNvPr id="8" name="Номер слайда 7">
            <a:extLst>
              <a:ext uri="{FF2B5EF4-FFF2-40B4-BE49-F238E27FC236}">
                <a16:creationId xmlns:a16="http://schemas.microsoft.com/office/drawing/2014/main" xmlns="" id="{DCF2C4E6-14A3-F03B-CAE2-C92DC19E79C7}"/>
              </a:ext>
            </a:extLst>
          </p:cNvPr>
          <p:cNvSpPr>
            <a:spLocks noGrp="1"/>
          </p:cNvSpPr>
          <p:nvPr>
            <p:ph type="sldNum" sz="quarter" idx="11"/>
          </p:nvPr>
        </p:nvSpPr>
        <p:spPr/>
        <p:txBody>
          <a:bodyPr rtlCol="0">
            <a:noAutofit/>
          </a:bodyPr>
          <a:lstStyle>
            <a:defPPr>
              <a:defRPr lang="ru-RU"/>
            </a:def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Два объекта содержимого 2">
    <p:bg>
      <p:bgPr>
        <a:solidFill>
          <a:schemeClr val="accent3"/>
        </a:solidFill>
        <a:effectLst/>
      </p:bgPr>
    </p:bg>
    <p:spTree>
      <p:nvGrpSpPr>
        <p:cNvPr id="1" name=""/>
        <p:cNvGrpSpPr/>
        <p:nvPr/>
      </p:nvGrpSpPr>
      <p:grpSpPr>
        <a:xfrm>
          <a:off x="0" y="0"/>
          <a:ext cx="0" cy="0"/>
          <a:chOff x="0" y="0"/>
          <a:chExt cx="0" cy="0"/>
        </a:xfrm>
      </p:grpSpPr>
      <p:pic>
        <p:nvPicPr>
          <p:cNvPr id="5" name="Графический объект 4">
            <a:extLst>
              <a:ext uri="{FF2B5EF4-FFF2-40B4-BE49-F238E27FC236}">
                <a16:creationId xmlns:a16="http://schemas.microsoft.com/office/drawing/2014/main" xmlns="" id="{69EF52E1-6F3C-5D9B-32DC-A156BDDE2834}"/>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Полилиния 8">
            <a:extLst>
              <a:ext uri="{FF2B5EF4-FFF2-40B4-BE49-F238E27FC236}">
                <a16:creationId xmlns:a16="http://schemas.microsoft.com/office/drawing/2014/main" xmlns="" id="{4510996E-0672-63AB-DCBF-25B251B22899}"/>
              </a:ext>
              <a:ext uri="{C183D7F6-B498-43B3-948B-1728B52AA6E4}">
                <adec:decorative xmlns:adec="http://schemas.microsoft.com/office/drawing/2017/decorative" xmlns=""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3" name="Заголовок 1">
            <a:extLst>
              <a:ext uri="{FF2B5EF4-FFF2-40B4-BE49-F238E27FC236}">
                <a16:creationId xmlns:a16="http://schemas.microsoft.com/office/drawing/2014/main" xmlns="" id="{D1A089D1-3F91-4EA1-F598-0EDD4632E42D}"/>
              </a:ext>
            </a:extLst>
          </p:cNvPr>
          <p:cNvSpPr>
            <a:spLocks noGrp="1"/>
          </p:cNvSpPr>
          <p:nvPr>
            <p:ph type="title" hasCustomPrompt="1"/>
          </p:nvPr>
        </p:nvSpPr>
        <p:spPr>
          <a:xfrm>
            <a:off x="811185" y="621972"/>
            <a:ext cx="6400800" cy="1828800"/>
          </a:xfrm>
        </p:spPr>
        <p:txBody>
          <a:bodyPr lIns="0" tIns="0" rIns="0" bIns="0" rtlCol="0">
            <a:noAutofit/>
          </a:bodyPr>
          <a:lstStyle>
            <a:defPPr>
              <a:defRPr lang="ru-RU"/>
            </a:defPPr>
          </a:lstStyle>
          <a:p>
            <a:pPr rtl="0"/>
            <a:r>
              <a:rPr lang="ru-RU"/>
              <a:t>Заголовок слайда</a:t>
            </a:r>
          </a:p>
        </p:txBody>
      </p:sp>
      <p:sp>
        <p:nvSpPr>
          <p:cNvPr id="2" name="Объект 2">
            <a:extLst>
              <a:ext uri="{FF2B5EF4-FFF2-40B4-BE49-F238E27FC236}">
                <a16:creationId xmlns:a16="http://schemas.microsoft.com/office/drawing/2014/main" xmlns="" id="{5DE2B4D4-87FA-ACC4-A0FD-E98B07CE9852}"/>
              </a:ext>
            </a:extLst>
          </p:cNvPr>
          <p:cNvSpPr>
            <a:spLocks noGrp="1"/>
          </p:cNvSpPr>
          <p:nvPr>
            <p:ph sz="quarter" idx="26" hasCustomPrompt="1"/>
          </p:nvPr>
        </p:nvSpPr>
        <p:spPr>
          <a:xfrm>
            <a:off x="811185" y="3067050"/>
            <a:ext cx="6400800" cy="3048000"/>
          </a:xfrm>
        </p:spPr>
        <p:txBody>
          <a:bodyPr lIns="0" tIns="0" rIns="0" bIns="0" rtlCol="0"/>
          <a:lstStyle>
            <a:lvl1pPr marL="0" indent="0">
              <a:buNone/>
              <a:defRPr lang="ru-RU" sz="1800"/>
            </a:lvl1pPr>
            <a:lvl2pPr marL="411480">
              <a:defRPr lang="ru-RU" sz="1800"/>
            </a:lvl2pPr>
            <a:lvl3pPr marL="685800">
              <a:defRPr lang="ru-RU" sz="1800"/>
            </a:lvl3pPr>
            <a:lvl4pPr marL="1051560">
              <a:defRPr lang="ru-RU" sz="1800"/>
            </a:lvl4pPr>
            <a:lvl5pPr marL="1417320">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3" name="Объект 2">
            <a:extLst>
              <a:ext uri="{FF2B5EF4-FFF2-40B4-BE49-F238E27FC236}">
                <a16:creationId xmlns:a16="http://schemas.microsoft.com/office/drawing/2014/main" xmlns="" id="{4A58F85D-7A7F-3D36-8C6A-6589D66D2AFD}"/>
              </a:ext>
            </a:extLst>
          </p:cNvPr>
          <p:cNvSpPr>
            <a:spLocks noGrp="1"/>
          </p:cNvSpPr>
          <p:nvPr>
            <p:ph sz="quarter" idx="27" hasCustomPrompt="1"/>
          </p:nvPr>
        </p:nvSpPr>
        <p:spPr>
          <a:xfrm>
            <a:off x="7861300" y="3067050"/>
            <a:ext cx="3519515" cy="3048000"/>
          </a:xfrm>
        </p:spPr>
        <p:txBody>
          <a:bodyPr lIns="0" tIns="0" rIns="0" bIns="0" rtlCol="0"/>
          <a:lstStyle>
            <a:lvl1pPr marL="342900" indent="-342900">
              <a:buFont typeface="+mj-lt"/>
              <a:buAutoNum type="arabicPeriod"/>
              <a:defRPr lang="ru-RU" sz="1800"/>
            </a:lvl1pPr>
            <a:lvl2pPr marL="525780" indent="-342900">
              <a:buFont typeface="+mj-lt"/>
              <a:buAutoNum type="alphaLcPeriod"/>
              <a:defRPr lang="ru-RU" sz="1800"/>
            </a:lvl2pPr>
            <a:lvl3pPr marL="800100" indent="-342900">
              <a:buFont typeface="+mj-lt"/>
              <a:buAutoNum type="arabicParenR"/>
              <a:defRPr lang="ru-RU" sz="1800"/>
            </a:lvl3pPr>
            <a:lvl4pPr marL="1165860" indent="-342900">
              <a:buFont typeface="+mj-lt"/>
              <a:buAutoNum type="alphaLcPeriod"/>
              <a:defRPr lang="ru-RU" sz="1800"/>
            </a:lvl4pPr>
            <a:lvl5pPr marL="1531620" indent="-342900">
              <a:buFont typeface="+mj-lt"/>
              <a:buAutoNum type="romanLcPeriod"/>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Нижний колонтитул 6">
            <a:extLst>
              <a:ext uri="{FF2B5EF4-FFF2-40B4-BE49-F238E27FC236}">
                <a16:creationId xmlns:a16="http://schemas.microsoft.com/office/drawing/2014/main" xmlns="" id="{C36FD22D-E552-7707-178A-C415B32A8553}"/>
              </a:ext>
            </a:extLst>
          </p:cNvPr>
          <p:cNvSpPr>
            <a:spLocks noGrp="1"/>
          </p:cNvSpPr>
          <p:nvPr>
            <p:ph type="ftr" sz="quarter" idx="10"/>
          </p:nvPr>
        </p:nvSpPr>
        <p:spPr/>
        <p:txBody>
          <a:bodyPr rtlCol="0">
            <a:noAutofit/>
          </a:bodyPr>
          <a:lstStyle>
            <a:defPPr>
              <a:defRPr lang="ru-RU"/>
            </a:defPPr>
          </a:lstStyle>
          <a:p>
            <a:pPr rtl="0"/>
            <a:r>
              <a:rPr lang="ru-RU"/>
              <a:t>ЗАГОЛОВОК ПРЕЗЕНТАЦИИ</a:t>
            </a:r>
          </a:p>
        </p:txBody>
      </p:sp>
      <p:sp>
        <p:nvSpPr>
          <p:cNvPr id="8" name="Номер слайда 7">
            <a:extLst>
              <a:ext uri="{FF2B5EF4-FFF2-40B4-BE49-F238E27FC236}">
                <a16:creationId xmlns:a16="http://schemas.microsoft.com/office/drawing/2014/main" xmlns="" id="{DCF2C4E6-14A3-F03B-CAE2-C92DC19E79C7}"/>
              </a:ext>
            </a:extLst>
          </p:cNvPr>
          <p:cNvSpPr>
            <a:spLocks noGrp="1"/>
          </p:cNvSpPr>
          <p:nvPr>
            <p:ph type="sldNum" sz="quarter" idx="11"/>
          </p:nvPr>
        </p:nvSpPr>
        <p:spPr/>
        <p:txBody>
          <a:bodyPr rtlCol="0">
            <a:noAutofit/>
          </a:bodyPr>
          <a:lstStyle>
            <a:defPPr>
              <a:defRPr lang="ru-RU"/>
            </a:def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аблица">
    <p:bg>
      <p:bgPr>
        <a:solidFill>
          <a:schemeClr val="accent3"/>
        </a:solidFill>
        <a:effectLst/>
      </p:bgPr>
    </p:bg>
    <p:spTree>
      <p:nvGrpSpPr>
        <p:cNvPr id="1" name=""/>
        <p:cNvGrpSpPr/>
        <p:nvPr/>
      </p:nvGrpSpPr>
      <p:grpSpPr>
        <a:xfrm>
          <a:off x="0" y="0"/>
          <a:ext cx="0" cy="0"/>
          <a:chOff x="0" y="0"/>
          <a:chExt cx="0" cy="0"/>
        </a:xfrm>
      </p:grpSpPr>
      <p:pic>
        <p:nvPicPr>
          <p:cNvPr id="3" name="Графический объект 2">
            <a:extLst>
              <a:ext uri="{FF2B5EF4-FFF2-40B4-BE49-F238E27FC236}">
                <a16:creationId xmlns:a16="http://schemas.microsoft.com/office/drawing/2014/main" xmlns="" id="{D8C74DBB-978B-8EA5-44E6-3AF3F58B7003}"/>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Графический объект 3">
            <a:extLst>
              <a:ext uri="{FF2B5EF4-FFF2-40B4-BE49-F238E27FC236}">
                <a16:creationId xmlns:a16="http://schemas.microsoft.com/office/drawing/2014/main" xmlns="" id="{F7D965D3-2ED5-0347-F848-6C2A1D36AEB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Заголовок 1">
            <a:extLst>
              <a:ext uri="{FF2B5EF4-FFF2-40B4-BE49-F238E27FC236}">
                <a16:creationId xmlns:a16="http://schemas.microsoft.com/office/drawing/2014/main" xmlns="" id="{1CBEC63C-AA69-807D-2A93-BC45B1BDF641}"/>
              </a:ext>
            </a:extLst>
          </p:cNvPr>
          <p:cNvSpPr>
            <a:spLocks noGrp="1"/>
          </p:cNvSpPr>
          <p:nvPr>
            <p:ph type="title"/>
          </p:nvPr>
        </p:nvSpPr>
        <p:spPr>
          <a:xfrm>
            <a:off x="811184" y="621973"/>
            <a:ext cx="7309086" cy="1828800"/>
          </a:xfrm>
        </p:spPr>
        <p:txBody>
          <a:bodyPr lIns="0" tIns="0" rIns="0" bIns="0" rtlCol="0">
            <a:noAutofit/>
          </a:bodyPr>
          <a:lstStyle>
            <a:defPPr>
              <a:defRPr lang="ru-RU"/>
            </a:defPPr>
          </a:lstStyle>
          <a:p>
            <a:pPr rtl="0"/>
            <a:endParaRPr lang="ru-RU" dirty="0"/>
          </a:p>
        </p:txBody>
      </p:sp>
      <p:sp>
        <p:nvSpPr>
          <p:cNvPr id="5" name="Заполнитель таблицы 4">
            <a:extLst>
              <a:ext uri="{FF2B5EF4-FFF2-40B4-BE49-F238E27FC236}">
                <a16:creationId xmlns:a16="http://schemas.microsoft.com/office/drawing/2014/main" xmlns="" id="{3E0C7AAD-1535-12DC-133E-2253BF501721}"/>
              </a:ext>
            </a:extLst>
          </p:cNvPr>
          <p:cNvSpPr>
            <a:spLocks noGrp="1"/>
          </p:cNvSpPr>
          <p:nvPr>
            <p:ph type="tbl" sz="quarter" idx="12" hasCustomPrompt="1"/>
          </p:nvPr>
        </p:nvSpPr>
        <p:spPr>
          <a:xfrm>
            <a:off x="811183" y="2757488"/>
            <a:ext cx="10548967" cy="3399964"/>
          </a:xfrm>
        </p:spPr>
        <p:txBody>
          <a:bodyPr rtlCol="0"/>
          <a:lstStyle>
            <a:defPPr>
              <a:defRPr lang="ru-RU"/>
            </a:defPPr>
          </a:lstStyle>
          <a:p>
            <a:pPr rtl="0"/>
            <a:r>
              <a:rPr lang="ru-RU"/>
              <a:t>Щелкните значок, чтобы вставить таблицу</a:t>
            </a:r>
          </a:p>
        </p:txBody>
      </p:sp>
      <p:sp>
        <p:nvSpPr>
          <p:cNvPr id="7" name="Нижний колонтитул 6">
            <a:extLst>
              <a:ext uri="{FF2B5EF4-FFF2-40B4-BE49-F238E27FC236}">
                <a16:creationId xmlns:a16="http://schemas.microsoft.com/office/drawing/2014/main" xmlns="" id="{C36FD22D-E552-7707-178A-C415B32A8553}"/>
              </a:ext>
            </a:extLst>
          </p:cNvPr>
          <p:cNvSpPr>
            <a:spLocks noGrp="1"/>
          </p:cNvSpPr>
          <p:nvPr>
            <p:ph type="ftr" sz="quarter" idx="10"/>
          </p:nvPr>
        </p:nvSpPr>
        <p:spPr/>
        <p:txBody>
          <a:bodyPr rtlCol="0"/>
          <a:lstStyle>
            <a:defPPr>
              <a:defRPr lang="ru-RU"/>
            </a:defPPr>
          </a:lstStyle>
          <a:p>
            <a:pPr rtl="0"/>
            <a:r>
              <a:rPr lang="ru-RU"/>
              <a:t>ЗАГОЛОВОК ПРЕЗЕНТАЦИИ</a:t>
            </a:r>
          </a:p>
        </p:txBody>
      </p:sp>
      <p:sp>
        <p:nvSpPr>
          <p:cNvPr id="8" name="Номер слайда 7">
            <a:extLst>
              <a:ext uri="{FF2B5EF4-FFF2-40B4-BE49-F238E27FC236}">
                <a16:creationId xmlns:a16="http://schemas.microsoft.com/office/drawing/2014/main" xmlns="" id="{DCF2C4E6-14A3-F03B-CAE2-C92DC19E79C7}"/>
              </a:ext>
            </a:extLst>
          </p:cNvPr>
          <p:cNvSpPr>
            <a:spLocks noGrp="1"/>
          </p:cNvSpPr>
          <p:nvPr>
            <p:ph type="sldNum" sz="quarter" idx="11"/>
          </p:nvPr>
        </p:nvSpPr>
        <p:spPr/>
        <p:txBody>
          <a:bodyPr rtlCol="0"/>
          <a:lstStyle>
            <a:defPPr>
              <a:defRPr lang="ru-RU"/>
            </a:def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Содержимое 3">
    <p:bg>
      <p:bgPr>
        <a:solidFill>
          <a:schemeClr val="accent3"/>
        </a:solidFill>
        <a:effectLst/>
      </p:bgPr>
    </p:bg>
    <p:spTree>
      <p:nvGrpSpPr>
        <p:cNvPr id="1" name=""/>
        <p:cNvGrpSpPr/>
        <p:nvPr/>
      </p:nvGrpSpPr>
      <p:grpSpPr>
        <a:xfrm>
          <a:off x="0" y="0"/>
          <a:ext cx="0" cy="0"/>
          <a:chOff x="0" y="0"/>
          <a:chExt cx="0" cy="0"/>
        </a:xfrm>
      </p:grpSpPr>
      <p:sp>
        <p:nvSpPr>
          <p:cNvPr id="18" name="Заголовок 1">
            <a:extLst>
              <a:ext uri="{FF2B5EF4-FFF2-40B4-BE49-F238E27FC236}">
                <a16:creationId xmlns:a16="http://schemas.microsoft.com/office/drawing/2014/main" xmlns="" id="{48AC6985-AA41-BCAE-CEDF-E736D973B5FF}"/>
              </a:ext>
            </a:extLst>
          </p:cNvPr>
          <p:cNvSpPr>
            <a:spLocks noGrp="1"/>
          </p:cNvSpPr>
          <p:nvPr>
            <p:ph type="ctrTitle"/>
          </p:nvPr>
        </p:nvSpPr>
        <p:spPr>
          <a:xfrm>
            <a:off x="811184" y="612647"/>
            <a:ext cx="10002589" cy="3657600"/>
          </a:xfrm>
        </p:spPr>
        <p:txBody>
          <a:bodyPr lIns="0" tIns="0" rIns="0" bIns="0" rtlCol="0" anchor="b">
            <a:noAutofit/>
          </a:bodyPr>
          <a:lstStyle>
            <a:lvl1pPr marL="0" algn="l">
              <a:lnSpc>
                <a:spcPct val="90000"/>
              </a:lnSpc>
              <a:spcBef>
                <a:spcPts val="0"/>
              </a:spcBef>
              <a:spcAft>
                <a:spcPts val="0"/>
              </a:spcAft>
              <a:defRPr lang="ru-RU" sz="7000"/>
            </a:lvl1pPr>
          </a:lstStyle>
          <a:p>
            <a:pPr rtl="0"/>
            <a:endParaRPr lang="ru-RU" dirty="0"/>
          </a:p>
        </p:txBody>
      </p:sp>
      <p:sp>
        <p:nvSpPr>
          <p:cNvPr id="19" name="Подзаголовок 2">
            <a:extLst>
              <a:ext uri="{FF2B5EF4-FFF2-40B4-BE49-F238E27FC236}">
                <a16:creationId xmlns:a16="http://schemas.microsoft.com/office/drawing/2014/main" xmlns="" id="{A7B85660-94E4-85D1-95CA-415513A0355F}"/>
              </a:ext>
            </a:extLst>
          </p:cNvPr>
          <p:cNvSpPr>
            <a:spLocks noGrp="1"/>
          </p:cNvSpPr>
          <p:nvPr>
            <p:ph type="subTitle" idx="1" hasCustomPrompt="1"/>
          </p:nvPr>
        </p:nvSpPr>
        <p:spPr>
          <a:xfrm>
            <a:off x="811185" y="4724033"/>
            <a:ext cx="7000972" cy="1709423"/>
          </a:xfrm>
        </p:spPr>
        <p:txBody>
          <a:bodyPr lIns="0" tIns="0" rIns="0" bIns="0" rtlCol="0">
            <a:noAutofit/>
          </a:bodyPr>
          <a:lstStyle>
            <a:lvl1pPr marL="0" indent="0" algn="l">
              <a:buNone/>
              <a:defRPr lang="ru-RU" sz="2400" b="1" i="0">
                <a:solidFill>
                  <a:schemeClr val="accent4"/>
                </a:solidFill>
                <a:latin typeface="+mj-lt"/>
                <a:cs typeface="Arial Black" panose="020B0604020202020204" pitchFamily="34" charset="0"/>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Подзаголовок слайда</a:t>
            </a:r>
          </a:p>
        </p:txBody>
      </p:sp>
      <p:grpSp>
        <p:nvGrpSpPr>
          <p:cNvPr id="2" name="Группа 1">
            <a:extLst>
              <a:ext uri="{FF2B5EF4-FFF2-40B4-BE49-F238E27FC236}">
                <a16:creationId xmlns:a16="http://schemas.microsoft.com/office/drawing/2014/main" xmlns="" id="{1DCAF5C0-1B51-02B5-924D-230575353A0B}"/>
              </a:ext>
              <a:ext uri="{C183D7F6-B498-43B3-948B-1728B52AA6E4}">
                <adec:decorative xmlns:adec="http://schemas.microsoft.com/office/drawing/2017/decorative" xmlns="" val="1"/>
              </a:ext>
            </a:extLst>
          </p:cNvPr>
          <p:cNvGrpSpPr/>
          <p:nvPr userDrawn="1"/>
        </p:nvGrpSpPr>
        <p:grpSpPr>
          <a:xfrm rot="10800000">
            <a:off x="9829617" y="4724034"/>
            <a:ext cx="2133966" cy="2133966"/>
            <a:chOff x="9654699" y="2229295"/>
            <a:chExt cx="2133966" cy="2133966"/>
          </a:xfrm>
        </p:grpSpPr>
        <p:sp>
          <p:nvSpPr>
            <p:cNvPr id="3" name="Полилиния 11">
              <a:extLst>
                <a:ext uri="{FF2B5EF4-FFF2-40B4-BE49-F238E27FC236}">
                  <a16:creationId xmlns:a16="http://schemas.microsoft.com/office/drawing/2014/main" xmlns=""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4" name="Полилиния 12">
              <a:extLst>
                <a:ext uri="{FF2B5EF4-FFF2-40B4-BE49-F238E27FC236}">
                  <a16:creationId xmlns:a16="http://schemas.microsoft.com/office/drawing/2014/main" xmlns=""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pic>
        <p:nvPicPr>
          <p:cNvPr id="5" name="Графический объект 4">
            <a:extLst>
              <a:ext uri="{FF2B5EF4-FFF2-40B4-BE49-F238E27FC236}">
                <a16:creationId xmlns:a16="http://schemas.microsoft.com/office/drawing/2014/main" xmlns="" id="{114B3BE5-2D39-542C-00BB-A940C568E43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одержимое 1">
    <p:bg>
      <p:bgPr>
        <a:solidFill>
          <a:schemeClr val="accent3"/>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811185" y="621973"/>
            <a:ext cx="6400800" cy="1828800"/>
          </a:xfrm>
        </p:spPr>
        <p:txBody>
          <a:bodyPr lIns="0" tIns="0" rIns="0" bIns="0" rtlCol="0">
            <a:noAutofit/>
          </a:bodyPr>
          <a:lstStyle>
            <a:lvl1pPr>
              <a:defRPr lang="ru-RU" baseline="0"/>
            </a:lvl1pPr>
          </a:lstStyle>
          <a:p>
            <a:pPr rtl="0"/>
            <a:r>
              <a:rPr lang="ru-RU"/>
              <a:t>Заголовок слайда</a:t>
            </a:r>
          </a:p>
        </p:txBody>
      </p:sp>
      <p:pic>
        <p:nvPicPr>
          <p:cNvPr id="10" name="Графический объект 9">
            <a:extLst>
              <a:ext uri="{FF2B5EF4-FFF2-40B4-BE49-F238E27FC236}">
                <a16:creationId xmlns:a16="http://schemas.microsoft.com/office/drawing/2014/main" xmlns="" id="{B3606A3B-5B75-C830-0580-02B3AF648B3A}"/>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Овал 11">
            <a:extLst>
              <a:ext uri="{FF2B5EF4-FFF2-40B4-BE49-F238E27FC236}">
                <a16:creationId xmlns:a16="http://schemas.microsoft.com/office/drawing/2014/main" xmlns="" id="{45B92DB2-64DD-608F-360F-52958A93EB5B}"/>
              </a:ext>
              <a:ext uri="{C183D7F6-B498-43B3-948B-1728B52AA6E4}">
                <adec:decorative xmlns:adec="http://schemas.microsoft.com/office/drawing/2017/decorative" xmlns=""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6" name="Объект 5">
            <a:extLst>
              <a:ext uri="{FF2B5EF4-FFF2-40B4-BE49-F238E27FC236}">
                <a16:creationId xmlns:a16="http://schemas.microsoft.com/office/drawing/2014/main" xmlns="" id="{1CA1AC91-E5AE-A457-178C-6A577DAAF4C4}"/>
              </a:ext>
            </a:extLst>
          </p:cNvPr>
          <p:cNvSpPr>
            <a:spLocks noGrp="1"/>
          </p:cNvSpPr>
          <p:nvPr>
            <p:ph sz="quarter" idx="14" hasCustomPrompt="1"/>
          </p:nvPr>
        </p:nvSpPr>
        <p:spPr>
          <a:xfrm>
            <a:off x="811185" y="2774786"/>
            <a:ext cx="6400800" cy="3257550"/>
          </a:xfrm>
        </p:spPr>
        <p:txBody>
          <a:bodyPr lIns="0" rtlCol="0"/>
          <a:lstStyle>
            <a:lvl1pPr marL="0" indent="0">
              <a:buNone/>
              <a:defRPr lang="ru-RU" sz="2400"/>
            </a:lvl1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3" name="Нижний колонтитул 4">
            <a:extLst>
              <a:ext uri="{FF2B5EF4-FFF2-40B4-BE49-F238E27FC236}">
                <a16:creationId xmlns:a16="http://schemas.microsoft.com/office/drawing/2014/main" xmlns=""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lang="ru-RU" sz="1200" b="0" i="0" spc="50" baseline="0">
                <a:solidFill>
                  <a:schemeClr val="bg1"/>
                </a:solidFill>
                <a:latin typeface="+mn-lt"/>
                <a:cs typeface="Arial" panose="020B0604020202020204" pitchFamily="34" charset="0"/>
              </a:defRPr>
            </a:lvl1pPr>
          </a:lstStyle>
          <a:p>
            <a:pPr rtl="0"/>
            <a:r>
              <a:rPr lang="ru-RU"/>
              <a:t>ЗАГОЛОВОК ПРЕЗЕНТАЦИИ</a:t>
            </a:r>
          </a:p>
        </p:txBody>
      </p:sp>
      <p:sp>
        <p:nvSpPr>
          <p:cNvPr id="4" name="Номер слайда 5">
            <a:extLst>
              <a:ext uri="{FF2B5EF4-FFF2-40B4-BE49-F238E27FC236}">
                <a16:creationId xmlns:a16="http://schemas.microsoft.com/office/drawing/2014/main" xmlns=""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lang="ru-RU" sz="1200" b="1" i="0" spc="50" baseline="0">
                <a:solidFill>
                  <a:schemeClr val="bg1"/>
                </a:solidFill>
                <a:latin typeface="+mn-lt"/>
                <a:cs typeface="Arial Black" panose="020B0604020202020204" pitchFamily="34" charset="0"/>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 рисунок">
    <p:bg>
      <p:bgPr>
        <a:solidFill>
          <a:schemeClr val="accent3"/>
        </a:solidFill>
        <a:effectLst/>
      </p:bgPr>
    </p:bg>
    <p:spTree>
      <p:nvGrpSpPr>
        <p:cNvPr id="1" name=""/>
        <p:cNvGrpSpPr/>
        <p:nvPr/>
      </p:nvGrpSpPr>
      <p:grpSpPr>
        <a:xfrm>
          <a:off x="0" y="0"/>
          <a:ext cx="0" cy="0"/>
          <a:chOff x="0" y="0"/>
          <a:chExt cx="0" cy="0"/>
        </a:xfrm>
      </p:grpSpPr>
      <p:pic>
        <p:nvPicPr>
          <p:cNvPr id="4" name="Графический объект 3">
            <a:extLst>
              <a:ext uri="{FF2B5EF4-FFF2-40B4-BE49-F238E27FC236}">
                <a16:creationId xmlns:a16="http://schemas.microsoft.com/office/drawing/2014/main" xmlns="" id="{F0B2CA14-03DC-FC05-7713-E0261B4B2F3E}"/>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Полилиния 4">
            <a:extLst>
              <a:ext uri="{FF2B5EF4-FFF2-40B4-BE49-F238E27FC236}">
                <a16:creationId xmlns:a16="http://schemas.microsoft.com/office/drawing/2014/main" xmlns="" id="{5EC223C2-E475-8E7A-48D4-A9BC2EB6931C}"/>
              </a:ext>
              <a:ext uri="{C183D7F6-B498-43B3-948B-1728B52AA6E4}">
                <adec:decorative xmlns:adec="http://schemas.microsoft.com/office/drawing/2017/decorative" xmlns=""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6" name="Овал 5">
            <a:extLst>
              <a:ext uri="{FF2B5EF4-FFF2-40B4-BE49-F238E27FC236}">
                <a16:creationId xmlns:a16="http://schemas.microsoft.com/office/drawing/2014/main" xmlns="" id="{1BD9D7CE-BCD9-0B12-1945-C5FFE31A7DAE}"/>
              </a:ext>
              <a:ext uri="{C183D7F6-B498-43B3-948B-1728B52AA6E4}">
                <adec:decorative xmlns:adec="http://schemas.microsoft.com/office/drawing/2017/decorative" xmlns=""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12" name="Заголовок 1">
            <a:extLst>
              <a:ext uri="{FF2B5EF4-FFF2-40B4-BE49-F238E27FC236}">
                <a16:creationId xmlns:a16="http://schemas.microsoft.com/office/drawing/2014/main" xmlns="" id="{9455275E-28AB-F0B7-E799-5116B11205DF}"/>
              </a:ext>
            </a:extLst>
          </p:cNvPr>
          <p:cNvSpPr>
            <a:spLocks noGrp="1"/>
          </p:cNvSpPr>
          <p:nvPr>
            <p:ph type="title" hasCustomPrompt="1"/>
          </p:nvPr>
        </p:nvSpPr>
        <p:spPr>
          <a:xfrm>
            <a:off x="811185" y="827307"/>
            <a:ext cx="6400800" cy="5203387"/>
          </a:xfrm>
        </p:spPr>
        <p:txBody>
          <a:bodyPr lIns="0" tIns="0" rIns="0" bIns="0" rtlCol="0" anchor="ctr">
            <a:noAutofit/>
          </a:bodyPr>
          <a:lstStyle>
            <a:lvl1pPr>
              <a:defRPr lang="ru-RU" sz="5400"/>
            </a:lvl1pPr>
          </a:lstStyle>
          <a:p>
            <a:pPr rtl="0"/>
            <a:r>
              <a:rPr lang="ru-RU"/>
              <a:t>Заголовок слайда</a:t>
            </a:r>
          </a:p>
        </p:txBody>
      </p:sp>
      <p:sp>
        <p:nvSpPr>
          <p:cNvPr id="13" name="Рисунок 12">
            <a:extLst>
              <a:ext uri="{FF2B5EF4-FFF2-40B4-BE49-F238E27FC236}">
                <a16:creationId xmlns:a16="http://schemas.microsoft.com/office/drawing/2014/main" xmlns=""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rtlCol="0">
            <a:noAutofit/>
          </a:bodyPr>
          <a:lstStyle>
            <a:lvl1pPr marL="0" indent="0" algn="ctr">
              <a:buNone/>
              <a:defRPr lang="ru-RU" sz="1600"/>
            </a:lvl1pPr>
          </a:lstStyle>
          <a:p>
            <a:pPr rtl="0"/>
            <a:r>
              <a:rPr lang="ru-RU"/>
              <a:t>Щелкните значок, чтобы добавить фото</a:t>
            </a:r>
          </a:p>
        </p:txBody>
      </p:sp>
      <p:sp>
        <p:nvSpPr>
          <p:cNvPr id="7" name="Нижний колонтитул 6">
            <a:extLst>
              <a:ext uri="{FF2B5EF4-FFF2-40B4-BE49-F238E27FC236}">
                <a16:creationId xmlns:a16="http://schemas.microsoft.com/office/drawing/2014/main" xmlns="" id="{C36FD22D-E552-7707-178A-C415B32A8553}"/>
              </a:ext>
            </a:extLst>
          </p:cNvPr>
          <p:cNvSpPr>
            <a:spLocks noGrp="1"/>
          </p:cNvSpPr>
          <p:nvPr>
            <p:ph type="ftr" sz="quarter" idx="10"/>
          </p:nvPr>
        </p:nvSpPr>
        <p:spPr/>
        <p:txBody>
          <a:bodyPr rtlCol="0">
            <a:noAutofit/>
          </a:bodyPr>
          <a:lstStyle>
            <a:defPPr>
              <a:defRPr lang="ru-RU"/>
            </a:defPPr>
          </a:lstStyle>
          <a:p>
            <a:pPr rtl="0"/>
            <a:r>
              <a:rPr lang="ru-RU"/>
              <a:t>ЗАГОЛОВОК ПРЕЗЕНТАЦИИ</a:t>
            </a:r>
          </a:p>
        </p:txBody>
      </p:sp>
      <p:sp>
        <p:nvSpPr>
          <p:cNvPr id="8" name="Номер слайда 7">
            <a:extLst>
              <a:ext uri="{FF2B5EF4-FFF2-40B4-BE49-F238E27FC236}">
                <a16:creationId xmlns:a16="http://schemas.microsoft.com/office/drawing/2014/main" xmlns="" id="{DCF2C4E6-14A3-F03B-CAE2-C92DC19E79C7}"/>
              </a:ext>
            </a:extLst>
          </p:cNvPr>
          <p:cNvSpPr>
            <a:spLocks noGrp="1"/>
          </p:cNvSpPr>
          <p:nvPr>
            <p:ph type="sldNum" sz="quarter" idx="11"/>
          </p:nvPr>
        </p:nvSpPr>
        <p:spPr/>
        <p:txBody>
          <a:bodyPr rtlCol="0">
            <a:noAutofit/>
          </a:bodyPr>
          <a:lstStyle>
            <a:defPPr>
              <a:defRPr lang="ru-RU"/>
            </a:def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 подзаголовок">
    <p:bg>
      <p:bgPr>
        <a:solidFill>
          <a:schemeClr val="accent3"/>
        </a:solidFill>
        <a:effectLst/>
      </p:bgPr>
    </p:bg>
    <p:spTree>
      <p:nvGrpSpPr>
        <p:cNvPr id="1" name=""/>
        <p:cNvGrpSpPr/>
        <p:nvPr/>
      </p:nvGrpSpPr>
      <p:grpSpPr>
        <a:xfrm>
          <a:off x="0" y="0"/>
          <a:ext cx="0" cy="0"/>
          <a:chOff x="0" y="0"/>
          <a:chExt cx="0" cy="0"/>
        </a:xfrm>
      </p:grpSpPr>
      <p:pic>
        <p:nvPicPr>
          <p:cNvPr id="2" name="Объект 1">
            <a:extLst>
              <a:ext uri="{FF2B5EF4-FFF2-40B4-BE49-F238E27FC236}">
                <a16:creationId xmlns:a16="http://schemas.microsoft.com/office/drawing/2014/main" xmlns="" id="{269C21E5-B8EE-7438-A771-34BC8006E138}"/>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9385898" y="0"/>
            <a:ext cx="1574573" cy="3954463"/>
          </a:xfrm>
          <a:prstGeom prst="rect">
            <a:avLst/>
          </a:prstGeom>
        </p:spPr>
      </p:pic>
      <p:sp>
        <p:nvSpPr>
          <p:cNvPr id="3" name="Овал 2">
            <a:extLst>
              <a:ext uri="{FF2B5EF4-FFF2-40B4-BE49-F238E27FC236}">
                <a16:creationId xmlns:a16="http://schemas.microsoft.com/office/drawing/2014/main" xmlns="" id="{18F333FA-6DDE-DB6C-73BB-FE8387977425}"/>
              </a:ext>
              <a:ext uri="{C183D7F6-B498-43B3-948B-1728B52AA6E4}">
                <adec:decorative xmlns:adec="http://schemas.microsoft.com/office/drawing/2017/decorative" xmlns=""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5" name="Заголовок 1">
            <a:extLst>
              <a:ext uri="{FF2B5EF4-FFF2-40B4-BE49-F238E27FC236}">
                <a16:creationId xmlns:a16="http://schemas.microsoft.com/office/drawing/2014/main" xmlns="" id="{AB87953E-96F2-8BCC-B295-E1033E7D2747}"/>
              </a:ext>
            </a:extLst>
          </p:cNvPr>
          <p:cNvSpPr>
            <a:spLocks noGrp="1"/>
          </p:cNvSpPr>
          <p:nvPr>
            <p:ph type="title" hasCustomPrompt="1"/>
          </p:nvPr>
        </p:nvSpPr>
        <p:spPr>
          <a:xfrm>
            <a:off x="811185" y="621972"/>
            <a:ext cx="7599718" cy="3051394"/>
          </a:xfrm>
        </p:spPr>
        <p:txBody>
          <a:bodyPr lIns="0" tIns="0" rIns="0" bIns="0" rtlCol="0" anchor="b">
            <a:noAutofit/>
          </a:bodyPr>
          <a:lstStyle>
            <a:lvl1pPr>
              <a:defRPr lang="ru-RU" sz="5400"/>
            </a:lvl1pPr>
          </a:lstStyle>
          <a:p>
            <a:pPr rtl="0"/>
            <a:r>
              <a:rPr lang="ru-RU"/>
              <a:t>Заголовок слайда</a:t>
            </a:r>
          </a:p>
        </p:txBody>
      </p:sp>
      <p:sp>
        <p:nvSpPr>
          <p:cNvPr id="6" name="Текст 15">
            <a:extLst>
              <a:ext uri="{FF2B5EF4-FFF2-40B4-BE49-F238E27FC236}">
                <a16:creationId xmlns:a16="http://schemas.microsoft.com/office/drawing/2014/main" xmlns="" id="{0A627B70-91C8-40B9-6189-B29749FF6E92}"/>
              </a:ext>
            </a:extLst>
          </p:cNvPr>
          <p:cNvSpPr>
            <a:spLocks noGrp="1"/>
          </p:cNvSpPr>
          <p:nvPr>
            <p:ph type="body" sz="quarter" idx="14" hasCustomPrompt="1"/>
          </p:nvPr>
        </p:nvSpPr>
        <p:spPr>
          <a:xfrm>
            <a:off x="811185" y="3965028"/>
            <a:ext cx="7599718" cy="1493781"/>
          </a:xfrm>
        </p:spPr>
        <p:txBody>
          <a:bodyPr lIns="0" tIns="0" rIns="0" bIns="0" rtlCol="0">
            <a:noAutofit/>
          </a:bodyPr>
          <a:lstStyle>
            <a:lvl1pPr marL="0" indent="0">
              <a:buNone/>
              <a:defRPr lang="ru-RU" sz="2400" b="1" i="0">
                <a:solidFill>
                  <a:schemeClr val="accent4"/>
                </a:solidFill>
                <a:latin typeface="+mj-lt"/>
                <a:cs typeface="Arial" panose="020B0604020202020204" pitchFamily="34" charset="0"/>
              </a:defRPr>
            </a:lvl1pPr>
            <a:lvl2pPr marL="457200" indent="0">
              <a:buNone/>
              <a:defRPr lang="ru-RU" sz="1800" b="1" i="0">
                <a:latin typeface="Arial Black" panose="020B0604020202020204" pitchFamily="34" charset="0"/>
                <a:cs typeface="Arial Black" panose="020B0604020202020204" pitchFamily="34" charset="0"/>
              </a:defRPr>
            </a:lvl2pPr>
          </a:lstStyle>
          <a:p>
            <a:pPr rtl="0"/>
            <a:r>
              <a:rPr lang="ru-RU"/>
              <a:t>Подзаголовок слайда</a:t>
            </a:r>
          </a:p>
        </p:txBody>
      </p:sp>
      <p:sp>
        <p:nvSpPr>
          <p:cNvPr id="7" name="Нижний колонтитул 6">
            <a:extLst>
              <a:ext uri="{FF2B5EF4-FFF2-40B4-BE49-F238E27FC236}">
                <a16:creationId xmlns:a16="http://schemas.microsoft.com/office/drawing/2014/main" xmlns="" id="{C36FD22D-E552-7707-178A-C415B32A8553}"/>
              </a:ext>
            </a:extLst>
          </p:cNvPr>
          <p:cNvSpPr>
            <a:spLocks noGrp="1"/>
          </p:cNvSpPr>
          <p:nvPr>
            <p:ph type="ftr" sz="quarter" idx="10"/>
          </p:nvPr>
        </p:nvSpPr>
        <p:spPr/>
        <p:txBody>
          <a:bodyPr rtlCol="0">
            <a:noAutofit/>
          </a:bodyPr>
          <a:lstStyle>
            <a:defPPr>
              <a:defRPr lang="ru-RU"/>
            </a:defPPr>
          </a:lstStyle>
          <a:p>
            <a:pPr rtl="0"/>
            <a:r>
              <a:rPr lang="ru-RU"/>
              <a:t>ЗАГОЛОВОК ПРЕЗЕНТАЦИИ</a:t>
            </a:r>
          </a:p>
        </p:txBody>
      </p:sp>
      <p:sp>
        <p:nvSpPr>
          <p:cNvPr id="8" name="Номер слайда 7">
            <a:extLst>
              <a:ext uri="{FF2B5EF4-FFF2-40B4-BE49-F238E27FC236}">
                <a16:creationId xmlns:a16="http://schemas.microsoft.com/office/drawing/2014/main" xmlns="" id="{DCF2C4E6-14A3-F03B-CAE2-C92DC19E79C7}"/>
              </a:ext>
            </a:extLst>
          </p:cNvPr>
          <p:cNvSpPr>
            <a:spLocks noGrp="1"/>
          </p:cNvSpPr>
          <p:nvPr>
            <p:ph type="sldNum" sz="quarter" idx="11"/>
          </p:nvPr>
        </p:nvSpPr>
        <p:spPr/>
        <p:txBody>
          <a:bodyPr rtlCol="0">
            <a:noAutofit/>
          </a:bodyPr>
          <a:lstStyle>
            <a:defPPr>
              <a:defRPr lang="ru-RU"/>
            </a:def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одержимое 2">
    <p:bg>
      <p:bgPr>
        <a:solidFill>
          <a:schemeClr val="accent3"/>
        </a:solidFill>
        <a:effectLst/>
      </p:bgPr>
    </p:bg>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87C12813-DBA6-41C2-2418-83919E059FED}"/>
              </a:ext>
              <a:ext uri="{C183D7F6-B498-43B3-948B-1728B52AA6E4}">
                <adec:decorative xmlns:adec="http://schemas.microsoft.com/office/drawing/2017/decorative" xmlns="" val="1"/>
              </a:ext>
            </a:extLst>
          </p:cNvPr>
          <p:cNvGrpSpPr/>
          <p:nvPr userDrawn="1"/>
        </p:nvGrpSpPr>
        <p:grpSpPr>
          <a:xfrm rot="10800000">
            <a:off x="741680" y="0"/>
            <a:ext cx="2133966" cy="2133966"/>
            <a:chOff x="9654699" y="2229295"/>
            <a:chExt cx="2133966" cy="2133966"/>
          </a:xfrm>
        </p:grpSpPr>
        <p:sp>
          <p:nvSpPr>
            <p:cNvPr id="5" name="Полилиния 4">
              <a:extLst>
                <a:ext uri="{FF2B5EF4-FFF2-40B4-BE49-F238E27FC236}">
                  <a16:creationId xmlns:a16="http://schemas.microsoft.com/office/drawing/2014/main" xmlns=""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6" name="Полилиния 5">
              <a:extLst>
                <a:ext uri="{FF2B5EF4-FFF2-40B4-BE49-F238E27FC236}">
                  <a16:creationId xmlns:a16="http://schemas.microsoft.com/office/drawing/2014/main" xmlns=""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pic>
        <p:nvPicPr>
          <p:cNvPr id="9" name="Графический объект 8">
            <a:extLst>
              <a:ext uri="{FF2B5EF4-FFF2-40B4-BE49-F238E27FC236}">
                <a16:creationId xmlns:a16="http://schemas.microsoft.com/office/drawing/2014/main" xmlns="" id="{AAAE3BC0-55AE-B520-F2B8-50BF886EF7EA}"/>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Заголовок 1">
            <a:extLst>
              <a:ext uri="{FF2B5EF4-FFF2-40B4-BE49-F238E27FC236}">
                <a16:creationId xmlns:a16="http://schemas.microsoft.com/office/drawing/2014/main" xmlns="" id="{7B29A2F3-C289-9762-6F9F-DA18D322DF07}"/>
              </a:ext>
            </a:extLst>
          </p:cNvPr>
          <p:cNvSpPr>
            <a:spLocks noGrp="1"/>
          </p:cNvSpPr>
          <p:nvPr>
            <p:ph type="title" hasCustomPrompt="1"/>
          </p:nvPr>
        </p:nvSpPr>
        <p:spPr>
          <a:xfrm>
            <a:off x="4953000" y="621972"/>
            <a:ext cx="6400800" cy="1828800"/>
          </a:xfrm>
        </p:spPr>
        <p:txBody>
          <a:bodyPr lIns="0" tIns="0" rIns="0" bIns="0" rtlCol="0">
            <a:noAutofit/>
          </a:bodyPr>
          <a:lstStyle>
            <a:defPPr>
              <a:defRPr lang="ru-RU"/>
            </a:defPPr>
          </a:lstStyle>
          <a:p>
            <a:pPr rtl="0"/>
            <a:r>
              <a:rPr lang="ru-RU"/>
              <a:t>Заголовок слайда</a:t>
            </a:r>
          </a:p>
        </p:txBody>
      </p:sp>
      <p:sp>
        <p:nvSpPr>
          <p:cNvPr id="2" name="Объект 2">
            <a:extLst>
              <a:ext uri="{FF2B5EF4-FFF2-40B4-BE49-F238E27FC236}">
                <a16:creationId xmlns:a16="http://schemas.microsoft.com/office/drawing/2014/main" xmlns="" id="{8F2A1870-E86B-5125-7AB3-A1F5DF7E7528}"/>
              </a:ext>
            </a:extLst>
          </p:cNvPr>
          <p:cNvSpPr>
            <a:spLocks noGrp="1"/>
          </p:cNvSpPr>
          <p:nvPr>
            <p:ph sz="quarter" idx="26" hasCustomPrompt="1"/>
          </p:nvPr>
        </p:nvSpPr>
        <p:spPr>
          <a:xfrm>
            <a:off x="4953000" y="2768043"/>
            <a:ext cx="6400799" cy="3231221"/>
          </a:xfrm>
        </p:spPr>
        <p:txBody>
          <a:bodyPr lIns="0" tIns="0" rIns="0" bIns="0" rtlCol="0"/>
          <a:lstStyle>
            <a:lvl1pPr marL="0" indent="0">
              <a:buNone/>
              <a:defRPr lang="ru-RU" sz="1800"/>
            </a:lvl1pPr>
            <a:lvl2pPr marL="411480">
              <a:defRPr lang="ru-RU" sz="1600"/>
            </a:lvl2pPr>
            <a:lvl3pPr marL="685800">
              <a:defRPr lang="ru-RU" sz="1400"/>
            </a:lvl3pPr>
            <a:lvl4pPr marL="1051560">
              <a:defRPr lang="ru-RU" sz="1200"/>
            </a:lvl4pPr>
            <a:lvl5pPr marL="1417320">
              <a:defRPr lang="ru-RU" sz="10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10" name="Нижний колонтитул 4">
            <a:extLst>
              <a:ext uri="{FF2B5EF4-FFF2-40B4-BE49-F238E27FC236}">
                <a16:creationId xmlns:a16="http://schemas.microsoft.com/office/drawing/2014/main" xmlns=""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lang="ru-RU" sz="1200" b="0" i="0" spc="50" baseline="0">
                <a:solidFill>
                  <a:schemeClr val="bg1"/>
                </a:solidFill>
                <a:latin typeface="+mn-lt"/>
                <a:cs typeface="Arial" panose="020B0604020202020204" pitchFamily="34" charset="0"/>
              </a:defRPr>
            </a:lvl1pPr>
          </a:lstStyle>
          <a:p>
            <a:pPr rtl="0"/>
            <a:r>
              <a:rPr lang="ru-RU"/>
              <a:t>ЗАГОЛОВОК ПРЕЗЕНТАЦИИ</a:t>
            </a:r>
          </a:p>
        </p:txBody>
      </p:sp>
      <p:sp>
        <p:nvSpPr>
          <p:cNvPr id="11" name="Номер слайда 5">
            <a:extLst>
              <a:ext uri="{FF2B5EF4-FFF2-40B4-BE49-F238E27FC236}">
                <a16:creationId xmlns:a16="http://schemas.microsoft.com/office/drawing/2014/main" xmlns=""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lang="ru-RU" sz="1200" b="1" i="0" spc="50" baseline="0">
                <a:solidFill>
                  <a:schemeClr val="bg1"/>
                </a:solidFill>
                <a:latin typeface="+mn-lt"/>
                <a:cs typeface="Arial Black" panose="020B0604020202020204" pitchFamily="34" charset="0"/>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 подзаголовок + рисунок">
    <p:bg>
      <p:bgPr>
        <a:solidFill>
          <a:schemeClr val="accent3"/>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811185" y="621972"/>
            <a:ext cx="6400800" cy="3051393"/>
          </a:xfrm>
        </p:spPr>
        <p:txBody>
          <a:bodyPr lIns="0" tIns="0" rIns="0" bIns="0" rtlCol="0" anchor="b">
            <a:noAutofit/>
          </a:bodyPr>
          <a:lstStyle>
            <a:lvl1pPr>
              <a:defRPr lang="ru-RU" sz="5400" baseline="0"/>
            </a:lvl1pPr>
          </a:lstStyle>
          <a:p>
            <a:pPr rtl="0"/>
            <a:r>
              <a:rPr lang="ru-RU"/>
              <a:t>Заголовок слайда</a:t>
            </a:r>
          </a:p>
        </p:txBody>
      </p:sp>
      <p:sp>
        <p:nvSpPr>
          <p:cNvPr id="14" name="Текст 15">
            <a:extLst>
              <a:ext uri="{FF2B5EF4-FFF2-40B4-BE49-F238E27FC236}">
                <a16:creationId xmlns:a16="http://schemas.microsoft.com/office/drawing/2014/main" xmlns=""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ru-RU" sz="2400" b="1" i="0" dirty="0">
                <a:solidFill>
                  <a:schemeClr val="accent4"/>
                </a:solidFill>
                <a:latin typeface="+mj-lt"/>
                <a:cs typeface="Arial Black" panose="020B0604020202020204" pitchFamily="34" charset="0"/>
              </a:defRPr>
            </a:lvl1pPr>
          </a:lstStyle>
          <a:p>
            <a:pPr marL="228600" lvl="0" indent="-228600" rtl="0"/>
            <a:r>
              <a:rPr lang="ru-RU"/>
              <a:t>Подзаголовок слайда</a:t>
            </a:r>
          </a:p>
        </p:txBody>
      </p:sp>
      <p:pic>
        <p:nvPicPr>
          <p:cNvPr id="10" name="Графический объект 9">
            <a:extLst>
              <a:ext uri="{FF2B5EF4-FFF2-40B4-BE49-F238E27FC236}">
                <a16:creationId xmlns:a16="http://schemas.microsoft.com/office/drawing/2014/main" xmlns="" id="{B3606A3B-5B75-C830-0580-02B3AF648B3A}"/>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Овал 11">
            <a:extLst>
              <a:ext uri="{FF2B5EF4-FFF2-40B4-BE49-F238E27FC236}">
                <a16:creationId xmlns:a16="http://schemas.microsoft.com/office/drawing/2014/main" xmlns="" id="{45B92DB2-64DD-608F-360F-52958A93EB5B}"/>
              </a:ext>
              <a:ext uri="{C183D7F6-B498-43B3-948B-1728B52AA6E4}">
                <adec:decorative xmlns:adec="http://schemas.microsoft.com/office/drawing/2017/decorative" xmlns=""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3" name="Рисунок 2">
            <a:extLst>
              <a:ext uri="{FF2B5EF4-FFF2-40B4-BE49-F238E27FC236}">
                <a16:creationId xmlns:a16="http://schemas.microsoft.com/office/drawing/2014/main" xmlns=""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rtlCol="0">
            <a:noAutofit/>
          </a:bodyPr>
          <a:lstStyle>
            <a:lvl1pPr marL="0" indent="0" algn="ctr">
              <a:buNone/>
              <a:defRPr lang="ru-RU" sz="1600"/>
            </a:lvl1pPr>
          </a:lstStyle>
          <a:p>
            <a:pPr rtl="0"/>
            <a:r>
              <a:rPr lang="ru-RU"/>
              <a:t>Щелкните значок, чтобы добавить фото</a:t>
            </a:r>
          </a:p>
        </p:txBody>
      </p:sp>
      <p:sp>
        <p:nvSpPr>
          <p:cNvPr id="6" name="Нижний колонтитул 4">
            <a:extLst>
              <a:ext uri="{FF2B5EF4-FFF2-40B4-BE49-F238E27FC236}">
                <a16:creationId xmlns:a16="http://schemas.microsoft.com/office/drawing/2014/main" xmlns=""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lang="ru-RU" sz="1200" b="0" i="0" spc="50" baseline="0">
                <a:solidFill>
                  <a:schemeClr val="bg1"/>
                </a:solidFill>
                <a:latin typeface="+mn-lt"/>
                <a:cs typeface="Arial" panose="020B0604020202020204" pitchFamily="34" charset="0"/>
              </a:defRPr>
            </a:lvl1pPr>
          </a:lstStyle>
          <a:p>
            <a:pPr rtl="0"/>
            <a:r>
              <a:rPr lang="ru-RU"/>
              <a:t>ЗАГОЛОВОК ПРЕЗЕНТАЦИИ</a:t>
            </a:r>
          </a:p>
        </p:txBody>
      </p:sp>
      <p:sp>
        <p:nvSpPr>
          <p:cNvPr id="9" name="Номер слайда 5">
            <a:extLst>
              <a:ext uri="{FF2B5EF4-FFF2-40B4-BE49-F238E27FC236}">
                <a16:creationId xmlns:a16="http://schemas.microsoft.com/office/drawing/2014/main" xmlns=""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lang="ru-RU" sz="1200" b="1" i="0" spc="50" baseline="0">
                <a:solidFill>
                  <a:schemeClr val="bg1"/>
                </a:solidFill>
                <a:latin typeface="+mn-lt"/>
                <a:cs typeface="Arial Black" panose="020B0604020202020204" pitchFamily="34" charset="0"/>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Два объекта содержимого 3">
    <p:bg>
      <p:bgPr>
        <a:solidFill>
          <a:schemeClr val="accent3"/>
        </a:solidFill>
        <a:effectLst/>
      </p:bgPr>
    </p:bg>
    <p:spTree>
      <p:nvGrpSpPr>
        <p:cNvPr id="1" name=""/>
        <p:cNvGrpSpPr/>
        <p:nvPr/>
      </p:nvGrpSpPr>
      <p:grpSpPr>
        <a:xfrm>
          <a:off x="0" y="0"/>
          <a:ext cx="0" cy="0"/>
          <a:chOff x="0" y="0"/>
          <a:chExt cx="0" cy="0"/>
        </a:xfrm>
      </p:grpSpPr>
      <p:pic>
        <p:nvPicPr>
          <p:cNvPr id="9" name="Графический объект 8">
            <a:extLst>
              <a:ext uri="{FF2B5EF4-FFF2-40B4-BE49-F238E27FC236}">
                <a16:creationId xmlns:a16="http://schemas.microsoft.com/office/drawing/2014/main" xmlns="" id="{A22F8239-92F5-595B-5DD3-ACBA1C19E6A1}"/>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Группа 9">
            <a:extLst>
              <a:ext uri="{FF2B5EF4-FFF2-40B4-BE49-F238E27FC236}">
                <a16:creationId xmlns:a16="http://schemas.microsoft.com/office/drawing/2014/main" xmlns="" id="{DF9E987C-6F3E-FB11-D796-2D5F9075A7FF}"/>
              </a:ext>
              <a:ext uri="{C183D7F6-B498-43B3-948B-1728B52AA6E4}">
                <adec:decorative xmlns:adec="http://schemas.microsoft.com/office/drawing/2017/decorative" xmlns="" val="1"/>
              </a:ext>
            </a:extLst>
          </p:cNvPr>
          <p:cNvGrpSpPr/>
          <p:nvPr userDrawn="1"/>
        </p:nvGrpSpPr>
        <p:grpSpPr>
          <a:xfrm rot="10800000">
            <a:off x="9829617" y="0"/>
            <a:ext cx="2133966" cy="2133966"/>
            <a:chOff x="9654699" y="2229295"/>
            <a:chExt cx="2133966" cy="2133966"/>
          </a:xfrm>
        </p:grpSpPr>
        <p:sp>
          <p:nvSpPr>
            <p:cNvPr id="11" name="Полилиния 10">
              <a:extLst>
                <a:ext uri="{FF2B5EF4-FFF2-40B4-BE49-F238E27FC236}">
                  <a16:creationId xmlns:a16="http://schemas.microsoft.com/office/drawing/2014/main" xmlns=""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12" name="Полилиния 11">
              <a:extLst>
                <a:ext uri="{FF2B5EF4-FFF2-40B4-BE49-F238E27FC236}">
                  <a16:creationId xmlns:a16="http://schemas.microsoft.com/office/drawing/2014/main" xmlns=""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grpSp>
      <p:sp>
        <p:nvSpPr>
          <p:cNvPr id="21" name="Заголовок 1">
            <a:extLst>
              <a:ext uri="{FF2B5EF4-FFF2-40B4-BE49-F238E27FC236}">
                <a16:creationId xmlns:a16="http://schemas.microsoft.com/office/drawing/2014/main" xmlns="" id="{52DD956C-BC83-8F97-6FF5-5A11028FEFEA}"/>
              </a:ext>
            </a:extLst>
          </p:cNvPr>
          <p:cNvSpPr>
            <a:spLocks noGrp="1"/>
          </p:cNvSpPr>
          <p:nvPr>
            <p:ph type="title" hasCustomPrompt="1"/>
          </p:nvPr>
        </p:nvSpPr>
        <p:spPr>
          <a:xfrm>
            <a:off x="813816" y="621792"/>
            <a:ext cx="8180412" cy="1828800"/>
          </a:xfrm>
        </p:spPr>
        <p:txBody>
          <a:bodyPr lIns="0" tIns="0" rIns="0" bIns="0" rtlCol="0">
            <a:noAutofit/>
          </a:bodyPr>
          <a:lstStyle>
            <a:defPPr>
              <a:defRPr lang="ru-RU"/>
            </a:defPPr>
          </a:lstStyle>
          <a:p>
            <a:pPr rtl="0"/>
            <a:r>
              <a:rPr lang="ru-RU"/>
              <a:t>Заголовок слайда</a:t>
            </a:r>
          </a:p>
        </p:txBody>
      </p:sp>
      <p:sp>
        <p:nvSpPr>
          <p:cNvPr id="2" name="Объект 2">
            <a:extLst>
              <a:ext uri="{FF2B5EF4-FFF2-40B4-BE49-F238E27FC236}">
                <a16:creationId xmlns:a16="http://schemas.microsoft.com/office/drawing/2014/main" xmlns="" id="{5A612ED1-3CD3-8532-2C92-777F6D005F10}"/>
              </a:ext>
            </a:extLst>
          </p:cNvPr>
          <p:cNvSpPr>
            <a:spLocks noGrp="1"/>
          </p:cNvSpPr>
          <p:nvPr>
            <p:ph sz="quarter" idx="26" hasCustomPrompt="1"/>
          </p:nvPr>
        </p:nvSpPr>
        <p:spPr>
          <a:xfrm>
            <a:off x="813816" y="2948152"/>
            <a:ext cx="4956470" cy="3120773"/>
          </a:xfrm>
        </p:spPr>
        <p:txBody>
          <a:bodyPr lIns="0" tIns="0" rIns="0" bIns="0" rtlCol="0"/>
          <a:lstStyle>
            <a:lvl1pPr marL="0" indent="0">
              <a:spcBef>
                <a:spcPts val="1000"/>
              </a:spcBef>
              <a:buNone/>
              <a:defRPr lang="ru-RU" sz="1800"/>
            </a:lvl1pPr>
            <a:lvl2pPr marL="283464" indent="-283464">
              <a:spcBef>
                <a:spcPts val="1000"/>
              </a:spcBef>
              <a:defRPr lang="ru-RU" sz="1800"/>
            </a:lvl2pPr>
            <a:lvl3pPr marL="685800">
              <a:spcBef>
                <a:spcPts val="1000"/>
              </a:spcBef>
              <a:defRPr lang="ru-RU" sz="1800"/>
            </a:lvl3pPr>
            <a:lvl4pPr marL="1051560">
              <a:spcBef>
                <a:spcPts val="1000"/>
              </a:spcBef>
              <a:defRPr lang="ru-RU" sz="1800"/>
            </a:lvl4pPr>
            <a:lvl5pPr marL="1417320">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3" name="Объект 2">
            <a:extLst>
              <a:ext uri="{FF2B5EF4-FFF2-40B4-BE49-F238E27FC236}">
                <a16:creationId xmlns:a16="http://schemas.microsoft.com/office/drawing/2014/main" xmlns="" id="{56A4BCE7-3651-7CA3-1353-9B2526D267AF}"/>
              </a:ext>
            </a:extLst>
          </p:cNvPr>
          <p:cNvSpPr>
            <a:spLocks noGrp="1"/>
          </p:cNvSpPr>
          <p:nvPr>
            <p:ph sz="quarter" idx="27" hasCustomPrompt="1"/>
          </p:nvPr>
        </p:nvSpPr>
        <p:spPr>
          <a:xfrm>
            <a:off x="6421716" y="2948152"/>
            <a:ext cx="4956470" cy="3120773"/>
          </a:xfrm>
        </p:spPr>
        <p:txBody>
          <a:bodyPr lIns="0" tIns="0" rIns="0" bIns="0" rtlCol="0"/>
          <a:lstStyle>
            <a:lvl1pPr marL="0" indent="0">
              <a:spcBef>
                <a:spcPts val="1000"/>
              </a:spcBef>
              <a:buNone/>
              <a:defRPr lang="ru-RU" sz="1800"/>
            </a:lvl1pPr>
            <a:lvl2pPr marL="283464" indent="-283464">
              <a:spcBef>
                <a:spcPts val="1000"/>
              </a:spcBef>
              <a:defRPr lang="ru-RU" sz="1800"/>
            </a:lvl2pPr>
            <a:lvl3pPr marL="685800">
              <a:spcBef>
                <a:spcPts val="1000"/>
              </a:spcBef>
              <a:defRPr lang="ru-RU" sz="1800"/>
            </a:lvl3pPr>
            <a:lvl4pPr marL="1051560">
              <a:spcBef>
                <a:spcPts val="1000"/>
              </a:spcBef>
              <a:defRPr lang="ru-RU" sz="1800"/>
            </a:lvl4pPr>
            <a:lvl5pPr marL="1417320">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Нижний колонтитул 6">
            <a:extLst>
              <a:ext uri="{FF2B5EF4-FFF2-40B4-BE49-F238E27FC236}">
                <a16:creationId xmlns:a16="http://schemas.microsoft.com/office/drawing/2014/main" xmlns="" id="{C36FD22D-E552-7707-178A-C415B32A8553}"/>
              </a:ext>
            </a:extLst>
          </p:cNvPr>
          <p:cNvSpPr>
            <a:spLocks noGrp="1"/>
          </p:cNvSpPr>
          <p:nvPr>
            <p:ph type="ftr" sz="quarter" idx="10"/>
          </p:nvPr>
        </p:nvSpPr>
        <p:spPr/>
        <p:txBody>
          <a:bodyPr rtlCol="0">
            <a:noAutofit/>
          </a:bodyPr>
          <a:lstStyle>
            <a:defPPr>
              <a:defRPr lang="ru-RU"/>
            </a:defPPr>
          </a:lstStyle>
          <a:p>
            <a:pPr rtl="0"/>
            <a:r>
              <a:rPr lang="ru-RU"/>
              <a:t>ЗАГОЛОВОК ПРЕЗЕНТАЦИИ</a:t>
            </a:r>
          </a:p>
        </p:txBody>
      </p:sp>
      <p:sp>
        <p:nvSpPr>
          <p:cNvPr id="8" name="Номер слайда 7">
            <a:extLst>
              <a:ext uri="{FF2B5EF4-FFF2-40B4-BE49-F238E27FC236}">
                <a16:creationId xmlns:a16="http://schemas.microsoft.com/office/drawing/2014/main" xmlns="" id="{DCF2C4E6-14A3-F03B-CAE2-C92DC19E79C7}"/>
              </a:ext>
            </a:extLst>
          </p:cNvPr>
          <p:cNvSpPr>
            <a:spLocks noGrp="1"/>
          </p:cNvSpPr>
          <p:nvPr>
            <p:ph type="sldNum" sz="quarter" idx="11"/>
          </p:nvPr>
        </p:nvSpPr>
        <p:spPr/>
        <p:txBody>
          <a:bodyPr rtlCol="0">
            <a:noAutofit/>
          </a:bodyPr>
          <a:lstStyle>
            <a:defPPr>
              <a:defRPr lang="ru-RU"/>
            </a:def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объекта содержимого 1">
    <p:bg>
      <p:bgPr>
        <a:solidFill>
          <a:schemeClr val="accent3"/>
        </a:solidFill>
        <a:effectLst/>
      </p:bgPr>
    </p:bg>
    <p:spTree>
      <p:nvGrpSpPr>
        <p:cNvPr id="1" name=""/>
        <p:cNvGrpSpPr/>
        <p:nvPr/>
      </p:nvGrpSpPr>
      <p:grpSpPr>
        <a:xfrm>
          <a:off x="0" y="0"/>
          <a:ext cx="0" cy="0"/>
          <a:chOff x="0" y="0"/>
          <a:chExt cx="0" cy="0"/>
        </a:xfrm>
      </p:grpSpPr>
      <p:pic>
        <p:nvPicPr>
          <p:cNvPr id="4" name="Объект 1">
            <a:extLst>
              <a:ext uri="{FF2B5EF4-FFF2-40B4-BE49-F238E27FC236}">
                <a16:creationId xmlns:a16="http://schemas.microsoft.com/office/drawing/2014/main" xmlns="" id="{83F8143D-16B1-4CE2-1910-9E5074922159}"/>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rot="10800000">
            <a:off x="1084203" y="4586286"/>
            <a:ext cx="1574573" cy="2271713"/>
          </a:xfrm>
          <a:prstGeom prst="rect">
            <a:avLst/>
          </a:prstGeom>
        </p:spPr>
      </p:pic>
      <p:sp>
        <p:nvSpPr>
          <p:cNvPr id="10" name="Овал 9">
            <a:extLst>
              <a:ext uri="{FF2B5EF4-FFF2-40B4-BE49-F238E27FC236}">
                <a16:creationId xmlns:a16="http://schemas.microsoft.com/office/drawing/2014/main" xmlns="" id="{F6BE63D1-6CC6-AD50-D587-0514090FB382}"/>
              </a:ext>
              <a:ext uri="{C183D7F6-B498-43B3-948B-1728B52AA6E4}">
                <adec:decorative xmlns:adec="http://schemas.microsoft.com/office/drawing/2017/decorative" xmlns=""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dirty="0"/>
          </a:p>
        </p:txBody>
      </p:sp>
      <p:sp>
        <p:nvSpPr>
          <p:cNvPr id="13" name="Заголовок 1">
            <a:extLst>
              <a:ext uri="{FF2B5EF4-FFF2-40B4-BE49-F238E27FC236}">
                <a16:creationId xmlns:a16="http://schemas.microsoft.com/office/drawing/2014/main" xmlns="" id="{D1A089D1-3F91-4EA1-F598-0EDD4632E42D}"/>
              </a:ext>
            </a:extLst>
          </p:cNvPr>
          <p:cNvSpPr>
            <a:spLocks noGrp="1"/>
          </p:cNvSpPr>
          <p:nvPr>
            <p:ph type="title" hasCustomPrompt="1"/>
          </p:nvPr>
        </p:nvSpPr>
        <p:spPr>
          <a:xfrm>
            <a:off x="813816" y="605155"/>
            <a:ext cx="10571734" cy="1160145"/>
          </a:xfrm>
        </p:spPr>
        <p:txBody>
          <a:bodyPr lIns="0" tIns="0" rIns="0" bIns="0" rtlCol="0">
            <a:noAutofit/>
          </a:bodyPr>
          <a:lstStyle>
            <a:defPPr>
              <a:defRPr lang="ru-RU"/>
            </a:defPPr>
          </a:lstStyle>
          <a:p>
            <a:pPr rtl="0"/>
            <a:r>
              <a:rPr lang="ru-RU"/>
              <a:t>Заголовок слайда</a:t>
            </a:r>
          </a:p>
        </p:txBody>
      </p:sp>
      <p:sp>
        <p:nvSpPr>
          <p:cNvPr id="5" name="Объект 2">
            <a:extLst>
              <a:ext uri="{FF2B5EF4-FFF2-40B4-BE49-F238E27FC236}">
                <a16:creationId xmlns:a16="http://schemas.microsoft.com/office/drawing/2014/main" xmlns="" id="{82DE6614-889D-2DB5-4C2F-DCBD22BA3B22}"/>
              </a:ext>
            </a:extLst>
          </p:cNvPr>
          <p:cNvSpPr>
            <a:spLocks noGrp="1"/>
          </p:cNvSpPr>
          <p:nvPr>
            <p:ph sz="quarter" idx="27" hasCustomPrompt="1"/>
          </p:nvPr>
        </p:nvSpPr>
        <p:spPr>
          <a:xfrm>
            <a:off x="3835400" y="2185127"/>
            <a:ext cx="2736849" cy="4067717"/>
          </a:xfrm>
        </p:spPr>
        <p:txBody>
          <a:bodyPr lIns="0" tIns="0" rIns="0" bIns="0" rtlCol="0"/>
          <a:lstStyle>
            <a:lvl1pPr marL="342900" indent="-342900">
              <a:buFont typeface="+mj-lt"/>
              <a:buAutoNum type="arabicPeriod"/>
              <a:defRPr lang="ru-RU" sz="1800"/>
            </a:lvl1pPr>
            <a:lvl2pPr marL="525780" indent="-342900">
              <a:buFont typeface="+mj-lt"/>
              <a:buAutoNum type="alphaLcPeriod"/>
              <a:defRPr lang="ru-RU" sz="1800"/>
            </a:lvl2pPr>
            <a:lvl3pPr marL="800100" indent="-342900">
              <a:buFont typeface="+mj-lt"/>
              <a:buAutoNum type="arabicParenR"/>
              <a:defRPr lang="ru-RU" sz="1800"/>
            </a:lvl3pPr>
            <a:lvl4pPr marL="1051560" indent="-228600">
              <a:buFont typeface="+mj-lt"/>
              <a:buAutoNum type="alphaLcParenR"/>
              <a:defRPr lang="ru-RU" sz="1800"/>
            </a:lvl4pPr>
            <a:lvl5pPr marL="1417320" indent="-228600">
              <a:buFont typeface="+mj-lt"/>
              <a:buAutoNum type="romanLcPeriod"/>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Объект 2">
            <a:extLst>
              <a:ext uri="{FF2B5EF4-FFF2-40B4-BE49-F238E27FC236}">
                <a16:creationId xmlns:a16="http://schemas.microsoft.com/office/drawing/2014/main" xmlns="" id="{B7B2B871-B646-8E1E-CD57-2224B2D4E590}"/>
              </a:ext>
            </a:extLst>
          </p:cNvPr>
          <p:cNvSpPr>
            <a:spLocks noGrp="1"/>
          </p:cNvSpPr>
          <p:nvPr>
            <p:ph sz="quarter" idx="28" hasCustomPrompt="1"/>
          </p:nvPr>
        </p:nvSpPr>
        <p:spPr>
          <a:xfrm>
            <a:off x="7221564" y="2184400"/>
            <a:ext cx="4156619" cy="4046290"/>
          </a:xfrm>
        </p:spPr>
        <p:txBody>
          <a:bodyPr lIns="0" tIns="0" rIns="0" bIns="0" rtlCol="0"/>
          <a:lstStyle>
            <a:lvl1pPr marL="0" indent="0">
              <a:spcBef>
                <a:spcPts val="1000"/>
              </a:spcBef>
              <a:buNone/>
              <a:defRPr lang="ru-RU" sz="1800"/>
            </a:lvl1pPr>
            <a:lvl2pPr marL="283464" indent="-283464">
              <a:spcBef>
                <a:spcPts val="1000"/>
              </a:spcBef>
              <a:defRPr lang="ru-RU" sz="1800"/>
            </a:lvl2pPr>
            <a:lvl3pPr marL="685800">
              <a:spcBef>
                <a:spcPts val="1000"/>
              </a:spcBef>
              <a:defRPr lang="ru-RU" sz="1800"/>
            </a:lvl3pPr>
            <a:lvl4pPr marL="1051560">
              <a:spcBef>
                <a:spcPts val="1000"/>
              </a:spcBef>
              <a:defRPr lang="ru-RU" sz="1800"/>
            </a:lvl4pPr>
            <a:lvl5pPr marL="1417320">
              <a:spcBef>
                <a:spcPts val="1000"/>
              </a:spcBef>
              <a:defRPr lang="ru-RU" sz="1800"/>
            </a:lvl5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7" name="Нижний колонтитул 6">
            <a:extLst>
              <a:ext uri="{FF2B5EF4-FFF2-40B4-BE49-F238E27FC236}">
                <a16:creationId xmlns:a16="http://schemas.microsoft.com/office/drawing/2014/main" xmlns="" id="{C36FD22D-E552-7707-178A-C415B32A8553}"/>
              </a:ext>
            </a:extLst>
          </p:cNvPr>
          <p:cNvSpPr>
            <a:spLocks noGrp="1"/>
          </p:cNvSpPr>
          <p:nvPr>
            <p:ph type="ftr" sz="quarter" idx="10"/>
          </p:nvPr>
        </p:nvSpPr>
        <p:spPr/>
        <p:txBody>
          <a:bodyPr rtlCol="0">
            <a:noAutofit/>
          </a:bodyPr>
          <a:lstStyle>
            <a:defPPr>
              <a:defRPr lang="ru-RU"/>
            </a:defPPr>
          </a:lstStyle>
          <a:p>
            <a:pPr rtl="0"/>
            <a:r>
              <a:rPr lang="ru-RU"/>
              <a:t>ЗАГОЛОВОК ПРЕЗЕНТАЦИИ</a:t>
            </a:r>
          </a:p>
        </p:txBody>
      </p:sp>
      <p:sp>
        <p:nvSpPr>
          <p:cNvPr id="8" name="Номер слайда 7">
            <a:extLst>
              <a:ext uri="{FF2B5EF4-FFF2-40B4-BE49-F238E27FC236}">
                <a16:creationId xmlns:a16="http://schemas.microsoft.com/office/drawing/2014/main" xmlns="" id="{DCF2C4E6-14A3-F03B-CAE2-C92DC19E79C7}"/>
              </a:ext>
            </a:extLst>
          </p:cNvPr>
          <p:cNvSpPr>
            <a:spLocks noGrp="1"/>
          </p:cNvSpPr>
          <p:nvPr>
            <p:ph type="sldNum" sz="quarter" idx="11"/>
          </p:nvPr>
        </p:nvSpPr>
        <p:spPr/>
        <p:txBody>
          <a:bodyPr rtlCol="0">
            <a:noAutofit/>
          </a:bodyPr>
          <a:lstStyle>
            <a:defPPr>
              <a:defRPr lang="ru-RU"/>
            </a:def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одержимое + рисунок ">
    <p:bg>
      <p:bgPr>
        <a:solidFill>
          <a:schemeClr val="accent3"/>
        </a:solidFill>
        <a:effectLst/>
      </p:bgPr>
    </p:bg>
    <p:spTree>
      <p:nvGrpSpPr>
        <p:cNvPr id="1" name=""/>
        <p:cNvGrpSpPr/>
        <p:nvPr/>
      </p:nvGrpSpPr>
      <p:grpSpPr>
        <a:xfrm>
          <a:off x="0" y="0"/>
          <a:ext cx="0" cy="0"/>
          <a:chOff x="0" y="0"/>
          <a:chExt cx="0" cy="0"/>
        </a:xfrm>
      </p:grpSpPr>
      <p:pic>
        <p:nvPicPr>
          <p:cNvPr id="3" name="Графический объект 2">
            <a:extLst>
              <a:ext uri="{FF2B5EF4-FFF2-40B4-BE49-F238E27FC236}">
                <a16:creationId xmlns:a16="http://schemas.microsoft.com/office/drawing/2014/main" xmlns="" id="{D8C74DBB-978B-8EA5-44E6-3AF3F58B7003}"/>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Графический объект 3">
            <a:extLst>
              <a:ext uri="{FF2B5EF4-FFF2-40B4-BE49-F238E27FC236}">
                <a16:creationId xmlns:a16="http://schemas.microsoft.com/office/drawing/2014/main" xmlns="" id="{F7D965D3-2ED5-0347-F848-6C2A1D36AEB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Заголовок 1">
            <a:extLst>
              <a:ext uri="{FF2B5EF4-FFF2-40B4-BE49-F238E27FC236}">
                <a16:creationId xmlns:a16="http://schemas.microsoft.com/office/drawing/2014/main" xmlns="" id="{1CBEC63C-AA69-807D-2A93-BC45B1BDF641}"/>
              </a:ext>
            </a:extLst>
          </p:cNvPr>
          <p:cNvSpPr>
            <a:spLocks noGrp="1"/>
          </p:cNvSpPr>
          <p:nvPr>
            <p:ph type="title" hasCustomPrompt="1"/>
          </p:nvPr>
        </p:nvSpPr>
        <p:spPr>
          <a:xfrm>
            <a:off x="811184" y="621973"/>
            <a:ext cx="6275416" cy="1828800"/>
          </a:xfrm>
        </p:spPr>
        <p:txBody>
          <a:bodyPr lIns="0" tIns="0" rIns="0" bIns="0" rtlCol="0">
            <a:noAutofit/>
          </a:bodyPr>
          <a:lstStyle>
            <a:defPPr>
              <a:defRPr lang="ru-RU"/>
            </a:defPPr>
          </a:lstStyle>
          <a:p>
            <a:pPr rtl="0"/>
            <a:r>
              <a:rPr lang="ru-RU"/>
              <a:t>Заголовок слайда</a:t>
            </a:r>
          </a:p>
        </p:txBody>
      </p:sp>
      <p:sp>
        <p:nvSpPr>
          <p:cNvPr id="5" name="Овал 4">
            <a:extLst>
              <a:ext uri="{FF2B5EF4-FFF2-40B4-BE49-F238E27FC236}">
                <a16:creationId xmlns:a16="http://schemas.microsoft.com/office/drawing/2014/main" xmlns="" id="{CFE945C7-CAAC-C9B4-0B56-EC62E53C8DB6}"/>
              </a:ext>
              <a:ext uri="{C183D7F6-B498-43B3-948B-1728B52AA6E4}">
                <adec:decorative xmlns:adec="http://schemas.microsoft.com/office/drawing/2017/decorative" xmlns=""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1" name="Полилиния 4">
            <a:extLst>
              <a:ext uri="{FF2B5EF4-FFF2-40B4-BE49-F238E27FC236}">
                <a16:creationId xmlns:a16="http://schemas.microsoft.com/office/drawing/2014/main" xmlns="" id="{E58C5299-758C-70DA-D929-E0BC719E9A78}"/>
              </a:ext>
              <a:ext uri="{C183D7F6-B498-43B3-948B-1728B52AA6E4}">
                <adec:decorative xmlns:adec="http://schemas.microsoft.com/office/drawing/2017/decorative" xmlns=""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algn="ctr" rtl="0"/>
            <a:endParaRPr lang="ru-RU" dirty="0"/>
          </a:p>
        </p:txBody>
      </p:sp>
      <p:sp>
        <p:nvSpPr>
          <p:cNvPr id="6" name="Объект 5">
            <a:extLst>
              <a:ext uri="{FF2B5EF4-FFF2-40B4-BE49-F238E27FC236}">
                <a16:creationId xmlns:a16="http://schemas.microsoft.com/office/drawing/2014/main" xmlns="" id="{F7A4C6AC-F9E8-412E-2D6B-9FDD07ADDE72}"/>
              </a:ext>
            </a:extLst>
          </p:cNvPr>
          <p:cNvSpPr>
            <a:spLocks noGrp="1"/>
          </p:cNvSpPr>
          <p:nvPr>
            <p:ph sz="quarter" idx="18" hasCustomPrompt="1"/>
          </p:nvPr>
        </p:nvSpPr>
        <p:spPr>
          <a:xfrm>
            <a:off x="810330" y="2771566"/>
            <a:ext cx="6275387" cy="3271324"/>
          </a:xfrm>
        </p:spPr>
        <p:txBody>
          <a:bodyPr lIns="0" rtlCol="0"/>
          <a:lstStyle>
            <a:lvl1pPr marL="0" indent="0">
              <a:buNone/>
              <a:defRPr lang="ru-RU"/>
            </a:lvl1pPr>
          </a:lstStyle>
          <a:p>
            <a:pPr lvl="0" rtl="0"/>
            <a:r>
              <a:rPr lang="ru-RU"/>
              <a:t>Текст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32" name="Рисунок 31">
            <a:extLst>
              <a:ext uri="{FF2B5EF4-FFF2-40B4-BE49-F238E27FC236}">
                <a16:creationId xmlns:a16="http://schemas.microsoft.com/office/drawing/2014/main" xmlns=""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rtlCol="0">
            <a:noAutofit/>
          </a:bodyPr>
          <a:lstStyle>
            <a:lvl1pPr marL="0" indent="0" algn="ctr">
              <a:buNone/>
              <a:defRPr lang="ru-RU" sz="1600"/>
            </a:lvl1pPr>
          </a:lstStyle>
          <a:p>
            <a:pPr rtl="0"/>
            <a:r>
              <a:rPr lang="ru-RU"/>
              <a:t>Щелкните значок, чтобы добавить фото</a:t>
            </a:r>
          </a:p>
        </p:txBody>
      </p:sp>
      <p:sp>
        <p:nvSpPr>
          <p:cNvPr id="7" name="Нижний колонтитул 6">
            <a:extLst>
              <a:ext uri="{FF2B5EF4-FFF2-40B4-BE49-F238E27FC236}">
                <a16:creationId xmlns:a16="http://schemas.microsoft.com/office/drawing/2014/main" xmlns="" id="{C36FD22D-E552-7707-178A-C415B32A8553}"/>
              </a:ext>
            </a:extLst>
          </p:cNvPr>
          <p:cNvSpPr>
            <a:spLocks noGrp="1"/>
          </p:cNvSpPr>
          <p:nvPr>
            <p:ph type="ftr" sz="quarter" idx="10"/>
          </p:nvPr>
        </p:nvSpPr>
        <p:spPr/>
        <p:txBody>
          <a:bodyPr rtlCol="0"/>
          <a:lstStyle>
            <a:defPPr>
              <a:defRPr lang="ru-RU"/>
            </a:defPPr>
          </a:lstStyle>
          <a:p>
            <a:pPr rtl="0"/>
            <a:r>
              <a:rPr lang="ru-RU"/>
              <a:t>ЗАГОЛОВОК ПРЕЗЕНТАЦИИ</a:t>
            </a:r>
          </a:p>
        </p:txBody>
      </p:sp>
      <p:sp>
        <p:nvSpPr>
          <p:cNvPr id="8" name="Номер слайда 7">
            <a:extLst>
              <a:ext uri="{FF2B5EF4-FFF2-40B4-BE49-F238E27FC236}">
                <a16:creationId xmlns:a16="http://schemas.microsoft.com/office/drawing/2014/main" xmlns="" id="{DCF2C4E6-14A3-F03B-CAE2-C92DC19E79C7}"/>
              </a:ext>
            </a:extLst>
          </p:cNvPr>
          <p:cNvSpPr>
            <a:spLocks noGrp="1"/>
          </p:cNvSpPr>
          <p:nvPr>
            <p:ph type="sldNum" sz="quarter" idx="11"/>
          </p:nvPr>
        </p:nvSpPr>
        <p:spPr/>
        <p:txBody>
          <a:bodyPr rtlCol="0"/>
          <a:lstStyle>
            <a:defPPr>
              <a:defRPr lang="ru-RU"/>
            </a:def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xmlns="">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defPPr>
              <a:defRPr lang="ru-RU"/>
            </a:defPPr>
          </a:lstStyle>
          <a:p>
            <a:pPr rtl="0"/>
            <a:r>
              <a:rPr lang="ru-RU"/>
              <a:t>Образец заголовка</a:t>
            </a:r>
          </a:p>
        </p:txBody>
      </p:sp>
      <p:sp>
        <p:nvSpPr>
          <p:cNvPr id="3" name="Текст 2">
            <a:extLst>
              <a:ext uri="{FF2B5EF4-FFF2-40B4-BE49-F238E27FC236}">
                <a16:creationId xmlns:a16="http://schemas.microsoft.com/office/drawing/2014/main" xmlns=""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Нижний колонтитул 4">
            <a:extLst>
              <a:ext uri="{FF2B5EF4-FFF2-40B4-BE49-F238E27FC236}">
                <a16:creationId xmlns:a16="http://schemas.microsoft.com/office/drawing/2014/main" xmlns=""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lang="ru-RU" sz="1200" b="0" i="0" spc="50" baseline="0">
                <a:solidFill>
                  <a:schemeClr val="bg1"/>
                </a:solidFill>
                <a:latin typeface="+mn-lt"/>
                <a:cs typeface="Arial" panose="020B0604020202020204" pitchFamily="34" charset="0"/>
              </a:defRPr>
            </a:lvl1pPr>
          </a:lstStyle>
          <a:p>
            <a:pPr rtl="0"/>
            <a:r>
              <a:rPr lang="ru-RU"/>
              <a:t>ЗАГОЛОВОК ПРЕЗЕНТАЦИИ</a:t>
            </a:r>
          </a:p>
        </p:txBody>
      </p:sp>
      <p:sp>
        <p:nvSpPr>
          <p:cNvPr id="6" name="Номер слайда 5">
            <a:extLst>
              <a:ext uri="{FF2B5EF4-FFF2-40B4-BE49-F238E27FC236}">
                <a16:creationId xmlns:a16="http://schemas.microsoft.com/office/drawing/2014/main" xmlns=""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lang="ru-RU" sz="1200" b="1" i="0" spc="50" baseline="0">
                <a:solidFill>
                  <a:schemeClr val="bg1"/>
                </a:solidFill>
                <a:latin typeface="+mn-lt"/>
                <a:cs typeface="Arial Black" panose="020B0604020202020204" pitchFamily="34" charset="0"/>
              </a:defRPr>
            </a:lvl1pPr>
          </a:lstStyle>
          <a:p>
            <a:pPr rtl="0"/>
            <a:fld id="{B5CEABB6-07DC-46E8-9B57-56EC44A396E5}" type="slidenum">
              <a:rPr lang="ru-RU" smtClean="0"/>
              <a:pPr/>
              <a:t>‹#›</a:t>
            </a:fld>
            <a:endParaRPr lang="ru-RU"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lang="ru-RU"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ru-RU"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nurbala.aqmoedu.kz/content/konstruktor-uvlekatelynogo-zanyatiy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8315D2-7F57-AF2A-38D7-558098789073}"/>
              </a:ext>
            </a:extLst>
          </p:cNvPr>
          <p:cNvSpPr>
            <a:spLocks noGrp="1"/>
          </p:cNvSpPr>
          <p:nvPr>
            <p:ph type="ctrTitle"/>
          </p:nvPr>
        </p:nvSpPr>
        <p:spPr>
          <a:xfrm>
            <a:off x="811185" y="629469"/>
            <a:ext cx="8961120" cy="5599062"/>
          </a:xfrm>
        </p:spPr>
        <p:txBody>
          <a:bodyPr rtlCol="0"/>
          <a:lstStyle>
            <a:defPPr>
              <a:defRPr lang="ru-RU"/>
            </a:defPPr>
          </a:lstStyle>
          <a:p>
            <a:r>
              <a:rPr lang="ru-RU" sz="3200" dirty="0" smtClean="0">
                <a:latin typeface="Times New Roman" panose="02020603050405020304" pitchFamily="18" charset="0"/>
                <a:cs typeface="Times New Roman" panose="02020603050405020304" pitchFamily="18" charset="0"/>
              </a:rPr>
              <a:t>Центр компетенции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ГККП</a:t>
            </a:r>
            <a:r>
              <a:rPr lang="kk-KZ" sz="3200" dirty="0" smtClean="0">
                <a:latin typeface="Times New Roman" panose="02020603050405020304" pitchFamily="18" charset="0"/>
                <a:cs typeface="Times New Roman" panose="02020603050405020304" pitchFamily="18" charset="0"/>
              </a:rPr>
              <a:t>«Ясли-сад </a:t>
            </a:r>
            <a:r>
              <a:rPr lang="kk-KZ" sz="3200" dirty="0">
                <a:latin typeface="Times New Roman" panose="02020603050405020304" pitchFamily="18" charset="0"/>
                <a:cs typeface="Times New Roman" panose="02020603050405020304" pitchFamily="18" charset="0"/>
              </a:rPr>
              <a:t>"Нұр бала» города Кокшетау при отделе образования по городу Кокшетау управления образования Акмолинской области»</a:t>
            </a:r>
            <a:r>
              <a:rPr lang="ru-RU" dirty="0"/>
              <a:t/>
            </a:r>
            <a:br>
              <a:rPr lang="ru-RU" dirty="0"/>
            </a:br>
            <a:r>
              <a:rPr lang="kk-KZ" dirty="0"/>
              <a:t> </a:t>
            </a:r>
            <a:r>
              <a:rPr lang="ru-RU" dirty="0"/>
              <a:t/>
            </a:r>
            <a:br>
              <a:rPr lang="ru-RU" dirty="0"/>
            </a:br>
            <a:endParaRPr lang="ru-RU" dirty="0"/>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точка роста\WhatsApp Image 2024-04-02 at 12.32.17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720" y="104274"/>
            <a:ext cx="3610187" cy="20307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ownloads\точка роста\WhatsApp Image 2024-04-02 at 12.24.07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641" y="104274"/>
            <a:ext cx="3610186" cy="20307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ownloads\точка роста\WhatsApp Image 2024-04-02 at 11.06.27 A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274"/>
            <a:ext cx="3380418" cy="203073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User\Downloads\точка роста\WhatsApp Image 2024-04-02 at 11.06.31 AM.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719" y="2319922"/>
            <a:ext cx="3610188" cy="190148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User\Downloads\точка роста\WhatsApp Image 2024-03-18 at 4.30.32 PM (1).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640" y="2319922"/>
            <a:ext cx="3400927" cy="191302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blob:https://web.whatsapp.com/4330587d-b12a-4cc1-85ae-1d9a4cd5744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575" y="2311471"/>
            <a:ext cx="2962429" cy="1909935"/>
          </a:xfrm>
          <a:prstGeom prst="rect">
            <a:avLst/>
          </a:prstGeom>
        </p:spPr>
      </p:pic>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575" y="4319377"/>
            <a:ext cx="2936558" cy="2209760"/>
          </a:xfrm>
          <a:prstGeom prst="rect">
            <a:avLst/>
          </a:prstGeom>
        </p:spPr>
      </p:pic>
      <p:pic>
        <p:nvPicPr>
          <p:cNvPr id="9" name="Рисунок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6457" y="4276159"/>
            <a:ext cx="1854356" cy="2464261"/>
          </a:xfrm>
          <a:prstGeom prst="rect">
            <a:avLst/>
          </a:prstGeom>
        </p:spPr>
      </p:pic>
      <p:pic>
        <p:nvPicPr>
          <p:cNvPr id="13" name="Рисунок 12"/>
          <p:cNvPicPr>
            <a:picLocks noChangeAspect="1"/>
          </p:cNvPicPr>
          <p:nvPr/>
        </p:nvPicPr>
        <p:blipFill rotWithShape="1">
          <a:blip r:embed="rId10">
            <a:extLst>
              <a:ext uri="{28A0092B-C50C-407E-A947-70E740481C1C}">
                <a14:useLocalDpi xmlns:a14="http://schemas.microsoft.com/office/drawing/2010/main" val="0"/>
              </a:ext>
            </a:extLst>
          </a:blip>
          <a:srcRect t="3654" b="10229"/>
          <a:stretch/>
        </p:blipFill>
        <p:spPr>
          <a:xfrm>
            <a:off x="5639673" y="4276159"/>
            <a:ext cx="1612592" cy="2550695"/>
          </a:xfrm>
          <a:prstGeom prst="rect">
            <a:avLst/>
          </a:prstGeom>
        </p:spPr>
      </p:pic>
      <p:pic>
        <p:nvPicPr>
          <p:cNvPr id="14" name="Рисунок 13"/>
          <p:cNvPicPr>
            <a:picLocks noChangeAspect="1"/>
          </p:cNvPicPr>
          <p:nvPr/>
        </p:nvPicPr>
        <p:blipFill rotWithShape="1">
          <a:blip r:embed="rId11">
            <a:extLst>
              <a:ext uri="{28A0092B-C50C-407E-A947-70E740481C1C}">
                <a14:useLocalDpi xmlns:a14="http://schemas.microsoft.com/office/drawing/2010/main" val="0"/>
              </a:ext>
            </a:extLst>
          </a:blip>
          <a:srcRect l="-3405" t="-4327" r="3405" b="17427"/>
          <a:stretch/>
        </p:blipFill>
        <p:spPr>
          <a:xfrm>
            <a:off x="7611979" y="4172015"/>
            <a:ext cx="1676755" cy="2611623"/>
          </a:xfrm>
          <a:prstGeom prst="rect">
            <a:avLst/>
          </a:prstGeom>
        </p:spPr>
      </p:pic>
      <p:pic>
        <p:nvPicPr>
          <p:cNvPr id="15" name="Рисунок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21516" y="4317151"/>
            <a:ext cx="1668379" cy="2477978"/>
          </a:xfrm>
          <a:prstGeom prst="rect">
            <a:avLst/>
          </a:prstGeom>
        </p:spPr>
      </p:pic>
    </p:spTree>
    <p:extLst>
      <p:ext uri="{BB962C8B-B14F-4D97-AF65-F5344CB8AC3E}">
        <p14:creationId xmlns:p14="http://schemas.microsoft.com/office/powerpoint/2010/main" val="663305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13348"/>
            <a:ext cx="8106103" cy="1524000"/>
          </a:xfrm>
        </p:spPr>
        <p:txBody>
          <a:bodyPr/>
          <a:lstStyle/>
          <a:p>
            <a:r>
              <a:rPr lang="ru-RU" sz="1400" dirty="0" smtClean="0">
                <a:latin typeface="Times New Roman" panose="02020603050405020304" pitchFamily="18" charset="0"/>
                <a:cs typeface="Times New Roman" panose="02020603050405020304" pitchFamily="18" charset="0"/>
              </a:rPr>
              <a:t>1. Чтобы </a:t>
            </a:r>
            <a:r>
              <a:rPr lang="ru-RU" sz="1400" dirty="0">
                <a:latin typeface="Times New Roman" panose="02020603050405020304" pitchFamily="18" charset="0"/>
                <a:cs typeface="Times New Roman" panose="02020603050405020304" pitchFamily="18" charset="0"/>
              </a:rPr>
              <a:t>подравнивать траву на большой площади, кролики должны иметь возможность свободно перемещаться по газону (пастбищу), но на большой площади газона (пастбища) кролики могут разбежаться. Найджел </a:t>
            </a:r>
            <a:r>
              <a:rPr lang="ru-RU" sz="1400" dirty="0" err="1">
                <a:latin typeface="Times New Roman" panose="02020603050405020304" pitchFamily="18" charset="0"/>
                <a:cs typeface="Times New Roman" panose="02020603050405020304" pitchFamily="18" charset="0"/>
              </a:rPr>
              <a:t>Уэйт</a:t>
            </a:r>
            <a:r>
              <a:rPr lang="ru-RU" sz="1400" dirty="0">
                <a:latin typeface="Times New Roman" panose="02020603050405020304" pitchFamily="18" charset="0"/>
                <a:cs typeface="Times New Roman" panose="02020603050405020304" pitchFamily="18" charset="0"/>
              </a:rPr>
              <a:t> предложил использовать кроликов для подравнивания газонной травы на большей площади, причем он не боится, что кролики разбегутся</a:t>
            </a:r>
            <a:r>
              <a:rPr lang="ru-RU" sz="1400" dirty="0" smtClean="0">
                <a:latin typeface="Times New Roman" panose="02020603050405020304" pitchFamily="18" charset="0"/>
                <a:cs typeface="Times New Roman" panose="02020603050405020304" pitchFamily="18" charset="0"/>
              </a:rPr>
              <a:t>. Что </a:t>
            </a:r>
            <a:r>
              <a:rPr lang="ru-RU" sz="1400" dirty="0">
                <a:latin typeface="Times New Roman" panose="02020603050405020304" pitchFamily="18" charset="0"/>
                <a:cs typeface="Times New Roman" panose="02020603050405020304" pitchFamily="18" charset="0"/>
              </a:rPr>
              <a:t>предложил находчивый австралиец</a:t>
            </a:r>
            <a:r>
              <a:rPr lang="ru-RU" sz="1400" dirty="0" smtClean="0">
                <a:latin typeface="Times New Roman" panose="02020603050405020304" pitchFamily="18" charset="0"/>
                <a:cs typeface="Times New Roman" panose="02020603050405020304" pitchFamily="18" charset="0"/>
              </a:rPr>
              <a:t>?</a:t>
            </a:r>
            <a:br>
              <a:rPr lang="ru-RU" sz="1400" dirty="0" smtClean="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2. Корабль перевозил мороженое и потерпел кораблекрушение! На необитаемом острове (тропики) оказались пассажиры и мороженое! Как спасти мороженое? </a:t>
            </a:r>
          </a:p>
        </p:txBody>
      </p:sp>
      <p:sp>
        <p:nvSpPr>
          <p:cNvPr id="3" name="Текст 2"/>
          <p:cNvSpPr>
            <a:spLocks noGrp="1"/>
          </p:cNvSpPr>
          <p:nvPr>
            <p:ph type="body" sz="quarter" idx="14"/>
          </p:nvPr>
        </p:nvSpPr>
        <p:spPr>
          <a:xfrm>
            <a:off x="216568" y="2767264"/>
            <a:ext cx="8194335" cy="786062"/>
          </a:xfrm>
        </p:spPr>
        <p:txBody>
          <a:bodyPr/>
          <a:lstStyle/>
          <a:p>
            <a:r>
              <a:rPr lang="ru-RU" sz="1800" dirty="0" smtClean="0"/>
              <a:t>3. А </a:t>
            </a:r>
            <a:r>
              <a:rPr lang="ru-RU" sz="1800" dirty="0"/>
              <a:t>сейчас берем телефон, делаем фото облаков и развиваем воображение!  Скидывайте ваши шедевры в нашу группу! Прокачиваем креативную компетенцию!</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52" y="3777916"/>
            <a:ext cx="1798060" cy="144203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000" y="3777916"/>
            <a:ext cx="1282947" cy="210180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065" y="3777916"/>
            <a:ext cx="1183188" cy="210180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5084" y="3777916"/>
            <a:ext cx="1840831" cy="210180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2577" y="3777916"/>
            <a:ext cx="1182264" cy="2101802"/>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052" y="5271908"/>
            <a:ext cx="1798060" cy="1215619"/>
          </a:xfrm>
          <a:prstGeom prst="rect">
            <a:avLst/>
          </a:prstGeom>
        </p:spPr>
      </p:pic>
      <p:pic>
        <p:nvPicPr>
          <p:cNvPr id="13" name="Рисунок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2051" y="3777916"/>
            <a:ext cx="2180543" cy="2101801"/>
          </a:xfrm>
          <a:prstGeom prst="rect">
            <a:avLst/>
          </a:prstGeom>
        </p:spPr>
      </p:pic>
    </p:spTree>
    <p:extLst>
      <p:ext uri="{BB962C8B-B14F-4D97-AF65-F5344CB8AC3E}">
        <p14:creationId xmlns:p14="http://schemas.microsoft.com/office/powerpoint/2010/main" val="343683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E2ABBA-2E6D-E7DD-AC67-58D1FCB3F346}"/>
              </a:ext>
            </a:extLst>
          </p:cNvPr>
          <p:cNvSpPr>
            <a:spLocks noGrp="1"/>
          </p:cNvSpPr>
          <p:nvPr>
            <p:ph type="title"/>
          </p:nvPr>
        </p:nvSpPr>
        <p:spPr>
          <a:xfrm>
            <a:off x="481263" y="621973"/>
            <a:ext cx="6962274" cy="1816427"/>
          </a:xfrm>
        </p:spPr>
        <p:txBody>
          <a:bodyPr rtlCol="0"/>
          <a:lstStyle>
            <a:defPPr>
              <a:defRPr lang="ru-RU"/>
            </a:defPPr>
          </a:lstStyle>
          <a:p>
            <a:r>
              <a:rPr lang="kk-KZ" sz="1800" i="1" dirty="0">
                <a:latin typeface="Times New Roman" panose="02020603050405020304" pitchFamily="18" charset="0"/>
                <a:cs typeface="Times New Roman" panose="02020603050405020304" pitchFamily="18" charset="0"/>
              </a:rPr>
              <a:t>Тема компетенций: </a:t>
            </a:r>
            <a:r>
              <a:rPr lang="ru-RU" sz="1800" i="1" dirty="0">
                <a:latin typeface="Times New Roman" panose="02020603050405020304" pitchFamily="18" charset="0"/>
                <a:cs typeface="Times New Roman" panose="02020603050405020304" pitchFamily="18" charset="0"/>
              </a:rPr>
              <a:t>"Повышение педагогической компетентности и творческой активности педагогов ДО  через использование технологии критического мышления</a:t>
            </a:r>
            <a:r>
              <a:rPr lang="ru-RU" sz="1800" dirty="0">
                <a:latin typeface="Times New Roman" panose="02020603050405020304" pitchFamily="18" charset="0"/>
                <a:cs typeface="Times New Roman" panose="02020603050405020304" pitchFamily="18" charset="0"/>
              </a:rPr>
              <a:t>"</a:t>
            </a:r>
            <a:br>
              <a:rPr lang="ru-RU" sz="1800" dirty="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i="1" dirty="0" smtClean="0">
                <a:latin typeface="Times New Roman" panose="02020603050405020304" pitchFamily="18" charset="0"/>
                <a:cs typeface="Times New Roman" panose="02020603050405020304" pitchFamily="18" charset="0"/>
              </a:rPr>
              <a:t>Цель</a:t>
            </a:r>
            <a:r>
              <a:rPr lang="ru-RU" sz="1800" i="1" dirty="0">
                <a:latin typeface="Times New Roman" panose="02020603050405020304" pitchFamily="18" charset="0"/>
                <a:cs typeface="Times New Roman" panose="02020603050405020304" pitchFamily="18" charset="0"/>
              </a:rPr>
              <a:t>: знакомство педагогов с опытом работы по применению технологии развития критического мышления в работе с дошкольниками при обучении </a:t>
            </a:r>
            <a:r>
              <a:rPr lang="kk-KZ" sz="1800" i="1" dirty="0">
                <a:latin typeface="Times New Roman" panose="02020603050405020304" pitchFamily="18" charset="0"/>
                <a:cs typeface="Times New Roman" panose="02020603050405020304" pitchFamily="18" charset="0"/>
              </a:rPr>
              <a:t>и воспитании </a:t>
            </a:r>
            <a:r>
              <a:rPr lang="kk-KZ" sz="1800" i="1" dirty="0" smtClean="0">
                <a:latin typeface="Times New Roman" panose="02020603050405020304" pitchFamily="18" charset="0"/>
                <a:cs typeface="Times New Roman" panose="02020603050405020304" pitchFamily="18" charset="0"/>
              </a:rPr>
              <a:t>детей</a:t>
            </a:r>
            <a:br>
              <a:rPr lang="kk-KZ" sz="1800" i="1" dirty="0" smtClean="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Задачи:</a:t>
            </a:r>
            <a:br>
              <a:rPr lang="ru-RU" sz="1800" i="1" dirty="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-актуализировать знания педагогов об интерактивных методах и приемах подачи материала;</a:t>
            </a:r>
            <a:br>
              <a:rPr lang="ru-RU" sz="1800" i="1" dirty="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-организовать совместную отработку технологии развития критического мышления;</a:t>
            </a:r>
            <a:br>
              <a:rPr lang="ru-RU" sz="1800" i="1" dirty="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-мотивировать педагогов к созданию атмосферы инициативности, творчества;</a:t>
            </a:r>
            <a:br>
              <a:rPr lang="ru-RU" sz="1800" i="1" dirty="0">
                <a:latin typeface="Times New Roman" panose="02020603050405020304" pitchFamily="18" charset="0"/>
                <a:cs typeface="Times New Roman" panose="02020603050405020304" pitchFamily="18" charset="0"/>
              </a:rPr>
            </a:br>
            <a:r>
              <a:rPr lang="ru-RU" sz="1800" i="1" dirty="0">
                <a:latin typeface="Times New Roman" panose="02020603050405020304" pitchFamily="18" charset="0"/>
                <a:cs typeface="Times New Roman" panose="02020603050405020304" pitchFamily="18" charset="0"/>
              </a:rPr>
              <a:t>-активизировать самостоятельную работу педагогов, дать возможность заимствовать элементы педагогического опыта для улучшения собственного.</a:t>
            </a:r>
          </a:p>
        </p:txBody>
      </p:sp>
    </p:spTree>
    <p:extLst>
      <p:ext uri="{BB962C8B-B14F-4D97-AF65-F5344CB8AC3E}">
        <p14:creationId xmlns:p14="http://schemas.microsoft.com/office/powerpoint/2010/main" val="42948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D6FA43-637B-EF8D-3849-CFD9352B9105}"/>
              </a:ext>
            </a:extLst>
          </p:cNvPr>
          <p:cNvSpPr>
            <a:spLocks noGrp="1"/>
          </p:cNvSpPr>
          <p:nvPr>
            <p:ph type="title"/>
          </p:nvPr>
        </p:nvSpPr>
        <p:spPr>
          <a:xfrm>
            <a:off x="811185" y="827308"/>
            <a:ext cx="6400800" cy="841072"/>
          </a:xfrm>
        </p:spPr>
        <p:txBody>
          <a:bodyPr rtlCol="0" anchor="ctr"/>
          <a:lstStyle>
            <a:defPPr>
              <a:defRPr lang="ru-RU"/>
            </a:defPPr>
          </a:lstStyle>
          <a:p>
            <a:pPr rtl="0"/>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Творческая группа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Накенова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Дамеш</a:t>
            </a:r>
            <a:r>
              <a:rPr lang="ru-RU" sz="2400" dirty="0" smtClean="0">
                <a:latin typeface="Times New Roman" panose="02020603050405020304" pitchFamily="18" charset="0"/>
                <a:cs typeface="Times New Roman" panose="02020603050405020304" pitchFamily="18" charset="0"/>
              </a:rPr>
              <a:t> Муратовна</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Омарова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Альфия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Зинуровна</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Михалева Вера Владимировна</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Шарипова</a:t>
            </a:r>
            <a:r>
              <a:rPr lang="ru-RU" sz="2400" dirty="0" smtClean="0">
                <a:latin typeface="Times New Roman" panose="02020603050405020304" pitchFamily="18" charset="0"/>
                <a:cs typeface="Times New Roman" panose="02020603050405020304" pitchFamily="18" charset="0"/>
              </a:rPr>
              <a:t> Гульнар </a:t>
            </a:r>
            <a:r>
              <a:rPr lang="ru-RU" sz="2400" dirty="0" err="1" smtClean="0">
                <a:latin typeface="Times New Roman" panose="02020603050405020304" pitchFamily="18" charset="0"/>
                <a:cs typeface="Times New Roman" panose="02020603050405020304" pitchFamily="18" charset="0"/>
              </a:rPr>
              <a:t>Кабыкеновна</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Красникова Людмила Николаевна</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Сейтова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Улпан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Ануарбековна</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3" name="Рисунок 2"/>
          <p:cNvSpPr>
            <a:spLocks noGrp="1"/>
          </p:cNvSpPr>
          <p:nvPr>
            <p:ph type="pic" sz="quarter" idx="15"/>
          </p:nvPr>
        </p:nvSpPr>
        <p:spPr/>
      </p:sp>
    </p:spTree>
    <p:extLst>
      <p:ext uri="{BB962C8B-B14F-4D97-AF65-F5344CB8AC3E}">
        <p14:creationId xmlns:p14="http://schemas.microsoft.com/office/powerpoint/2010/main" val="119822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Рисунок 3"/>
          <p:cNvGraphicFramePr>
            <a:graphicFrameLocks noGrp="1"/>
          </p:cNvGraphicFramePr>
          <p:nvPr>
            <p:ph type="pic" sz="quarter" idx="15"/>
            <p:extLst>
              <p:ext uri="{D42A27DB-BD31-4B8C-83A1-F6EECF244321}">
                <p14:modId xmlns:p14="http://schemas.microsoft.com/office/powerpoint/2010/main" val="2099961673"/>
              </p:ext>
            </p:extLst>
          </p:nvPr>
        </p:nvGraphicFramePr>
        <p:xfrm>
          <a:off x="705853" y="505329"/>
          <a:ext cx="8486273" cy="6332480"/>
        </p:xfrm>
        <a:graphic>
          <a:graphicData uri="http://schemas.openxmlformats.org/drawingml/2006/table">
            <a:tbl>
              <a:tblPr firstRow="1" firstCol="1" bandRow="1">
                <a:tableStyleId>{8A107856-5554-42FB-B03E-39F5DBC370BA}</a:tableStyleId>
              </a:tblPr>
              <a:tblGrid>
                <a:gridCol w="383392"/>
                <a:gridCol w="2486307"/>
                <a:gridCol w="1524384"/>
                <a:gridCol w="1524384"/>
                <a:gridCol w="1283903"/>
                <a:gridCol w="1283903"/>
              </a:tblGrid>
              <a:tr h="226160">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ФИО</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Должность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стаж работы</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телефон</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место работы</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Жолдасбекова Акниет Маратовна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воспитатель</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6 мес</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87771522744</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Нұрай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Тюлеева Жанар Бауыржановна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 г</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87711301825</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Нұрай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Алибекова Гүлнар Дауылбаевна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3 г</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87023708115</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Нұрай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Жұмабекова Əйгерім Айдосқызы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6 мес</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87081795067</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Қарлығаш</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Бельгумбаева Айгерим Утульбаевна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воспитатель</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7 мес</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87769095730</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Қарлығаш</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6</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Самарцева Кристина Михайловна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 г</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87761035522</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Қарлығаш</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7</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Жалмуханова Сауле Жиенбаевна</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воспитатель</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3 жыл</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87470265448</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Асель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Темиртас Назым Мерекекызы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воспитатель</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 ж</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87058092401</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Қуаныш</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9</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Серикова Айзат Жаксылыковна</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воспитатель</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4 ж</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87074353593</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Қуаныш</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10</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Серикбаева Айзат Жанатовна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воспитатель</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4 ж</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87024614965</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Қуаныш</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45232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11</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Баймуканова Армангуль Нурлановна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воспитатель</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1г 6м</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87057011642</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Гагарина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45232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12</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Кудайбергенова Карлыгаш Аманжоловна</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психолог</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8 мес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87057823657</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Гагарина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13</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Еркінбайқызы Роза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6 мес</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87083009732</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Гагарина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14</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Светличная Виктория Валерьевна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1г</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87052987824</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Гагарина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15</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Сабитова Махаббат Газезкызы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10 мес</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87085242428</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Гагарина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16</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Толек Нуриза Серик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8 мес</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87473459635</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Гагарина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17</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Абай Айару Қасымбекқызы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7 мес</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8747 457 01 82</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Еркемай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18</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Төребаева Сагира Боташевна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10 мес</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8705 426 45 42</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Еркемай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19</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Мұратхан Ақмарал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8 мес</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8778 24 60 08</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Еркемай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20</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Жұмабек Ақерке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10 мес</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8707 993 69 83</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Еркемай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21</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Елюбай Несібесі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6 мес</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8705 226 66 02</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Еркемай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22</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Татенова Ажар Муратбековна</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87475578348</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Еркемай</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23</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Фертих Анастасья Евгеньевна</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6 мес</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24</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Берникова Елена Аркадьевна</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6 мес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r>
              <a:tr h="22616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25</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Кажтаева Мерей Болатовна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Воспитатель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1 год </a:t>
                      </a:r>
                      <a:endParaRPr lang="ru-RU" sz="120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5243" marR="25243" marT="0" marB="0"/>
                </a:tc>
              </a:tr>
            </a:tbl>
          </a:graphicData>
        </a:graphic>
      </p:graphicFrame>
    </p:spTree>
    <p:extLst>
      <p:ext uri="{BB962C8B-B14F-4D97-AF65-F5344CB8AC3E}">
        <p14:creationId xmlns:p14="http://schemas.microsoft.com/office/powerpoint/2010/main" val="295899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812501549"/>
              </p:ext>
            </p:extLst>
          </p:nvPr>
        </p:nvGraphicFramePr>
        <p:xfrm>
          <a:off x="152387" y="1"/>
          <a:ext cx="11261571" cy="6980339"/>
        </p:xfrm>
        <a:graphic>
          <a:graphicData uri="http://schemas.openxmlformats.org/drawingml/2006/table">
            <a:tbl>
              <a:tblPr>
                <a:tableStyleId>{3C2FFA5D-87B4-456A-9821-1D502468CF0F}</a:tableStyleId>
              </a:tblPr>
              <a:tblGrid>
                <a:gridCol w="172478"/>
                <a:gridCol w="1198446"/>
                <a:gridCol w="1213998"/>
                <a:gridCol w="2588670"/>
                <a:gridCol w="946484"/>
                <a:gridCol w="1179095"/>
                <a:gridCol w="2157663"/>
                <a:gridCol w="1804737"/>
              </a:tblGrid>
              <a:tr h="603714">
                <a:tc>
                  <a:txBody>
                    <a:bodyPr/>
                    <a:lstStyle/>
                    <a:p>
                      <a:pPr algn="ctr" rtl="0" fontAlgn="t"/>
                      <a:r>
                        <a:rPr lang="ru-RU" sz="200" dirty="0">
                          <a:effectLst/>
                        </a:rPr>
                        <a:t>№</a:t>
                      </a:r>
                      <a:endParaRPr lang="ru-RU" sz="200" b="1" dirty="0">
                        <a:effectLst/>
                        <a:latin typeface="Times New Roman"/>
                      </a:endParaRPr>
                    </a:p>
                  </a:txBody>
                  <a:tcPr marL="4243" marR="4243" marT="2828" marB="2828"/>
                </a:tc>
                <a:tc>
                  <a:txBody>
                    <a:bodyPr/>
                    <a:lstStyle/>
                    <a:p>
                      <a:pPr algn="ctr" rtl="0" fontAlgn="t"/>
                      <a:r>
                        <a:rPr lang="ru-RU" sz="1200" dirty="0" smtClean="0">
                          <a:effectLst/>
                        </a:rPr>
                        <a:t>Наименование </a:t>
                      </a:r>
                      <a:r>
                        <a:rPr lang="ru-RU" sz="1200" dirty="0">
                          <a:effectLst/>
                        </a:rPr>
                        <a:t>мероприятия</a:t>
                      </a:r>
                      <a:endParaRPr lang="ru-RU" sz="1200" b="1" dirty="0">
                        <a:effectLst/>
                        <a:latin typeface="Times New Roman"/>
                      </a:endParaRPr>
                    </a:p>
                  </a:txBody>
                  <a:tcPr marL="4243" marR="4243" marT="2828" marB="2828"/>
                </a:tc>
                <a:tc>
                  <a:txBody>
                    <a:bodyPr/>
                    <a:lstStyle/>
                    <a:p>
                      <a:pPr algn="ctr" rtl="0" fontAlgn="t"/>
                      <a:r>
                        <a:rPr lang="ru-RU" sz="1200" dirty="0" smtClean="0">
                          <a:effectLst/>
                        </a:rPr>
                        <a:t>Форма </a:t>
                      </a:r>
                      <a:r>
                        <a:rPr lang="ru-RU" sz="1200" dirty="0">
                          <a:effectLst/>
                        </a:rPr>
                        <a:t>работы</a:t>
                      </a:r>
                      <a:endParaRPr lang="ru-RU" sz="1200" b="1" dirty="0">
                        <a:effectLst/>
                        <a:latin typeface="Times New Roman"/>
                      </a:endParaRPr>
                    </a:p>
                  </a:txBody>
                  <a:tcPr marL="4243" marR="4243" marT="2828" marB="2828"/>
                </a:tc>
                <a:tc>
                  <a:txBody>
                    <a:bodyPr/>
                    <a:lstStyle/>
                    <a:p>
                      <a:pPr algn="ctr" rtl="0" fontAlgn="t"/>
                      <a:r>
                        <a:rPr lang="ru-RU" sz="1200" dirty="0" smtClean="0">
                          <a:effectLst/>
                        </a:rPr>
                        <a:t>Цель </a:t>
                      </a:r>
                      <a:endParaRPr lang="ru-RU" sz="1200" b="1" dirty="0">
                        <a:effectLst/>
                        <a:latin typeface="Times New Roman"/>
                      </a:endParaRPr>
                    </a:p>
                  </a:txBody>
                  <a:tcPr marL="4243" marR="4243" marT="2828" marB="2828"/>
                </a:tc>
                <a:tc>
                  <a:txBody>
                    <a:bodyPr/>
                    <a:lstStyle/>
                    <a:p>
                      <a:pPr algn="ctr" rtl="0" fontAlgn="t"/>
                      <a:r>
                        <a:rPr lang="ru-RU" sz="1200" dirty="0" smtClean="0">
                          <a:effectLst/>
                        </a:rPr>
                        <a:t>Срок</a:t>
                      </a:r>
                      <a:endParaRPr lang="ru-RU" sz="1200" b="1" dirty="0">
                        <a:effectLst/>
                        <a:latin typeface="Times New Roman"/>
                      </a:endParaRPr>
                    </a:p>
                  </a:txBody>
                  <a:tcPr marL="4243" marR="4243" marT="2828" marB="2828"/>
                </a:tc>
                <a:tc>
                  <a:txBody>
                    <a:bodyPr/>
                    <a:lstStyle/>
                    <a:p>
                      <a:pPr algn="ctr" rtl="0" fontAlgn="t"/>
                      <a:r>
                        <a:rPr lang="ru-RU" sz="1200" dirty="0" smtClean="0">
                          <a:effectLst/>
                        </a:rPr>
                        <a:t>Ответственные</a:t>
                      </a:r>
                      <a:endParaRPr lang="ru-RU" sz="1200" b="1" dirty="0">
                        <a:effectLst/>
                        <a:latin typeface="Times New Roman"/>
                      </a:endParaRPr>
                    </a:p>
                  </a:txBody>
                  <a:tcPr marL="4243" marR="4243" marT="2828" marB="2828"/>
                </a:tc>
                <a:tc>
                  <a:txBody>
                    <a:bodyPr/>
                    <a:lstStyle/>
                    <a:p>
                      <a:pPr algn="ctr" rtl="0" fontAlgn="t"/>
                      <a:r>
                        <a:rPr lang="ru-RU" sz="1200" dirty="0" smtClean="0">
                          <a:effectLst/>
                        </a:rPr>
                        <a:t>Участники</a:t>
                      </a:r>
                      <a:endParaRPr lang="ru-RU" sz="1200" b="1" dirty="0">
                        <a:effectLst/>
                        <a:latin typeface="Times New Roman"/>
                      </a:endParaRPr>
                    </a:p>
                  </a:txBody>
                  <a:tcPr marL="4243" marR="4243" marT="2828" marB="2828"/>
                </a:tc>
                <a:tc>
                  <a:txBody>
                    <a:bodyPr/>
                    <a:lstStyle/>
                    <a:p>
                      <a:pPr algn="ctr" rtl="0" fontAlgn="ctr"/>
                      <a:r>
                        <a:rPr lang="ru-RU" sz="1200" dirty="0">
                          <a:effectLst/>
                        </a:rPr>
                        <a:t>Краткая информация о проделанной работе (текстовый)</a:t>
                      </a:r>
                      <a:endParaRPr lang="ru-RU" sz="1200" b="1" dirty="0">
                        <a:effectLst/>
                        <a:latin typeface="Times New Roman"/>
                      </a:endParaRPr>
                    </a:p>
                  </a:txBody>
                  <a:tcPr marL="4243" marR="4243" marT="2828" marB="2828" anchor="ctr"/>
                </a:tc>
              </a:tr>
              <a:tr h="1599637">
                <a:tc>
                  <a:txBody>
                    <a:bodyPr/>
                    <a:lstStyle/>
                    <a:p>
                      <a:pPr algn="ctr" rtl="0" fontAlgn="t"/>
                      <a:r>
                        <a:rPr lang="ru-RU" sz="200" dirty="0" smtClean="0">
                          <a:effectLst/>
                        </a:rPr>
                        <a:t>11</a:t>
                      </a:r>
                      <a:endParaRPr lang="ru-RU" sz="200" b="0" dirty="0">
                        <a:effectLst/>
                        <a:latin typeface="Times New Roman"/>
                      </a:endParaRPr>
                    </a:p>
                  </a:txBody>
                  <a:tcPr marL="4243" marR="4243" marT="2828" marB="2828"/>
                </a:tc>
                <a:tc>
                  <a:txBody>
                    <a:bodyPr/>
                    <a:lstStyle/>
                    <a:p>
                      <a:pPr rtl="0" fontAlgn="t"/>
                      <a:r>
                        <a:rPr lang="ru-RU" sz="1400" dirty="0">
                          <a:effectLst/>
                        </a:rPr>
                        <a:t>Корректировка документации для обеспечения деятельности ЦК</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Работа над документацией</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Цель ; подготовка внутренних документов дошкольной организации , регламентирующий порядок организации и планирования деятельности Центра.</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До 30 января</a:t>
                      </a:r>
                      <a:endParaRPr lang="ru-RU" sz="1400" b="0" dirty="0">
                        <a:solidFill>
                          <a:schemeClr val="bg1"/>
                        </a:solidFill>
                        <a:effectLst/>
                        <a:latin typeface="Times New Roman"/>
                      </a:endParaRPr>
                    </a:p>
                  </a:txBody>
                  <a:tcPr marL="4243" marR="4243" marT="2828" marB="2828"/>
                </a:tc>
                <a:tc>
                  <a:txBody>
                    <a:bodyPr/>
                    <a:lstStyle/>
                    <a:p>
                      <a:pPr rtl="0" fontAlgn="t"/>
                      <a:r>
                        <a:rPr lang="ru-RU" sz="1400" dirty="0" err="1">
                          <a:effectLst/>
                        </a:rPr>
                        <a:t>Айжарыкова</a:t>
                      </a:r>
                      <a:r>
                        <a:rPr lang="ru-RU" sz="1400" dirty="0">
                          <a:effectLst/>
                        </a:rPr>
                        <a:t> А.Ж.</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Коллектив педагогов</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Составили план работы , выбрали творческую группу, назначали </a:t>
                      </a:r>
                      <a:r>
                        <a:rPr lang="ru-RU" sz="1400" dirty="0" err="1">
                          <a:effectLst/>
                        </a:rPr>
                        <a:t>ответсвенных</a:t>
                      </a:r>
                      <a:r>
                        <a:rPr lang="ru-RU" sz="1400" dirty="0">
                          <a:effectLst/>
                        </a:rPr>
                        <a:t> </a:t>
                      </a:r>
                      <a:endParaRPr lang="ru-RU" sz="1400" b="0" dirty="0">
                        <a:solidFill>
                          <a:schemeClr val="bg1"/>
                        </a:solidFill>
                        <a:effectLst/>
                        <a:latin typeface="Times New Roman"/>
                      </a:endParaRPr>
                    </a:p>
                  </a:txBody>
                  <a:tcPr marL="4243" marR="4243" marT="2828" marB="2828"/>
                </a:tc>
              </a:tr>
              <a:tr h="1798822">
                <a:tc>
                  <a:txBody>
                    <a:bodyPr/>
                    <a:lstStyle/>
                    <a:p>
                      <a:pPr algn="ctr" rtl="0" fontAlgn="t"/>
                      <a:r>
                        <a:rPr lang="ru-RU" sz="200" dirty="0" smtClean="0">
                          <a:effectLst/>
                        </a:rPr>
                        <a:t>22</a:t>
                      </a:r>
                      <a:endParaRPr lang="ru-RU" sz="200" b="0" dirty="0">
                        <a:effectLst/>
                        <a:latin typeface="Times New Roman"/>
                      </a:endParaRPr>
                    </a:p>
                  </a:txBody>
                  <a:tcPr marL="4243" marR="4243" marT="2828" marB="2828"/>
                </a:tc>
                <a:tc>
                  <a:txBody>
                    <a:bodyPr/>
                    <a:lstStyle/>
                    <a:p>
                      <a:pPr rtl="0" fontAlgn="t"/>
                      <a:r>
                        <a:rPr lang="ru-RU" sz="1400">
                          <a:effectLst/>
                        </a:rPr>
                        <a:t>Информирование педагогического коллектива ясли сада о деятельности ЦК, знакомство с планом деятельности на год.</a:t>
                      </a:r>
                      <a:endParaRPr lang="ru-RU" sz="1400" b="0">
                        <a:solidFill>
                          <a:schemeClr val="bg1"/>
                        </a:solidFill>
                        <a:effectLst/>
                        <a:latin typeface="Times New Roman"/>
                      </a:endParaRPr>
                    </a:p>
                  </a:txBody>
                  <a:tcPr marL="4243" marR="4243" marT="2828" marB="2828"/>
                </a:tc>
                <a:tc>
                  <a:txBody>
                    <a:bodyPr/>
                    <a:lstStyle/>
                    <a:p>
                      <a:pPr rtl="0" fontAlgn="t"/>
                      <a:r>
                        <a:rPr lang="ru-RU" sz="1400" dirty="0">
                          <a:effectLst/>
                        </a:rPr>
                        <a:t>Информация</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Ознакомить с методическими рекомендациями о работе Центра компетенции на базе ясли сада, создание творческой группы </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28 февраля</a:t>
                      </a:r>
                      <a:endParaRPr lang="ru-RU" sz="1400" b="0" dirty="0">
                        <a:solidFill>
                          <a:schemeClr val="bg1"/>
                        </a:solidFill>
                        <a:effectLst/>
                        <a:latin typeface="Times New Roman"/>
                      </a:endParaRPr>
                    </a:p>
                  </a:txBody>
                  <a:tcPr marL="4243" marR="4243" marT="2828" marB="2828"/>
                </a:tc>
                <a:tc>
                  <a:txBody>
                    <a:bodyPr/>
                    <a:lstStyle/>
                    <a:p>
                      <a:pPr rtl="0" fontAlgn="t"/>
                      <a:r>
                        <a:rPr lang="ru-RU" sz="1400" dirty="0" err="1">
                          <a:effectLst/>
                        </a:rPr>
                        <a:t>Айжарыкова</a:t>
                      </a:r>
                      <a:r>
                        <a:rPr lang="ru-RU" sz="1400" dirty="0">
                          <a:effectLst/>
                        </a:rPr>
                        <a:t> А.Ж.</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Коллектив педагогов</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информировали коллектив педагогов о работе Центра компетенции на базе ясли сада</a:t>
                      </a:r>
                      <a:endParaRPr lang="ru-RU" sz="1400" b="0" dirty="0">
                        <a:solidFill>
                          <a:schemeClr val="bg1"/>
                        </a:solidFill>
                        <a:effectLst/>
                        <a:latin typeface="Times New Roman"/>
                      </a:endParaRPr>
                    </a:p>
                  </a:txBody>
                  <a:tcPr marL="4243" marR="4243" marT="2828" marB="2828"/>
                </a:tc>
              </a:tr>
              <a:tr h="1998007">
                <a:tc>
                  <a:txBody>
                    <a:bodyPr/>
                    <a:lstStyle/>
                    <a:p>
                      <a:pPr algn="ctr" rtl="0" fontAlgn="t"/>
                      <a:r>
                        <a:rPr lang="ru-RU" sz="200">
                          <a:effectLst/>
                        </a:rPr>
                        <a:t>3</a:t>
                      </a:r>
                      <a:endParaRPr lang="ru-RU" sz="200" b="0">
                        <a:effectLst/>
                        <a:latin typeface="Times New Roman"/>
                      </a:endParaRPr>
                    </a:p>
                  </a:txBody>
                  <a:tcPr marL="4243" marR="4243" marT="2828" marB="2828"/>
                </a:tc>
                <a:tc>
                  <a:txBody>
                    <a:bodyPr/>
                    <a:lstStyle/>
                    <a:p>
                      <a:pPr rtl="0" fontAlgn="t"/>
                      <a:r>
                        <a:rPr lang="ru-RU" sz="1400">
                          <a:effectLst/>
                        </a:rPr>
                        <a:t>«Технология развития критического мышления в ДО»</a:t>
                      </a:r>
                      <a:endParaRPr lang="ru-RU" sz="1400" b="0">
                        <a:solidFill>
                          <a:schemeClr val="bg1"/>
                        </a:solidFill>
                        <a:effectLst/>
                        <a:latin typeface="Times New Roman"/>
                      </a:endParaRPr>
                    </a:p>
                  </a:txBody>
                  <a:tcPr marL="4243" marR="4243" marT="2828" marB="2828"/>
                </a:tc>
                <a:tc>
                  <a:txBody>
                    <a:bodyPr/>
                    <a:lstStyle/>
                    <a:p>
                      <a:pPr rtl="0" fontAlgn="t"/>
                      <a:r>
                        <a:rPr lang="ru-RU" sz="1400">
                          <a:effectLst/>
                        </a:rPr>
                        <a:t>Круглый стол с участием заведующих, методистов ДО «Куаныш», «Асель», «Еркемай», «Нурай», «Карлыгаш», «Ю.Гагарина»</a:t>
                      </a:r>
                      <a:endParaRPr lang="ru-RU" sz="1400" b="0">
                        <a:solidFill>
                          <a:schemeClr val="bg1"/>
                        </a:solidFill>
                        <a:effectLst/>
                        <a:latin typeface="Times New Roman"/>
                      </a:endParaRPr>
                    </a:p>
                  </a:txBody>
                  <a:tcPr marL="4243" marR="4243" marT="2828" marB="2828"/>
                </a:tc>
                <a:tc>
                  <a:txBody>
                    <a:bodyPr/>
                    <a:lstStyle/>
                    <a:p>
                      <a:pPr rtl="0" fontAlgn="t"/>
                      <a:r>
                        <a:rPr lang="ru-RU" sz="1400" dirty="0">
                          <a:effectLst/>
                        </a:rPr>
                        <a:t>Ознакомить 6 ДО (точки роста) о предстоящей работе центра, обосновать выбор компетенции </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13марта</a:t>
                      </a:r>
                      <a:endParaRPr lang="ru-RU" sz="1400" b="0" dirty="0">
                        <a:solidFill>
                          <a:schemeClr val="bg1"/>
                        </a:solidFill>
                        <a:effectLst/>
                        <a:latin typeface="Times New Roman"/>
                      </a:endParaRPr>
                    </a:p>
                  </a:txBody>
                  <a:tcPr marL="4243" marR="4243" marT="2828" marB="2828"/>
                </a:tc>
                <a:tc>
                  <a:txBody>
                    <a:bodyPr/>
                    <a:lstStyle/>
                    <a:p>
                      <a:pPr rtl="0" fontAlgn="t"/>
                      <a:r>
                        <a:rPr lang="ru-RU" sz="1400" dirty="0" err="1">
                          <a:effectLst/>
                        </a:rPr>
                        <a:t>Айжарыкова</a:t>
                      </a:r>
                      <a:r>
                        <a:rPr lang="ru-RU" sz="1400" dirty="0">
                          <a:effectLst/>
                        </a:rPr>
                        <a:t> А.Ж.</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Заведующие, методисты ДО «</a:t>
                      </a:r>
                      <a:r>
                        <a:rPr lang="ru-RU" sz="1400" dirty="0" err="1">
                          <a:effectLst/>
                        </a:rPr>
                        <a:t>Куаныш</a:t>
                      </a:r>
                      <a:r>
                        <a:rPr lang="ru-RU" sz="1400" dirty="0">
                          <a:effectLst/>
                        </a:rPr>
                        <a:t>», «</a:t>
                      </a:r>
                      <a:r>
                        <a:rPr lang="ru-RU" sz="1400" dirty="0" err="1">
                          <a:effectLst/>
                        </a:rPr>
                        <a:t>Асель</a:t>
                      </a:r>
                      <a:r>
                        <a:rPr lang="ru-RU" sz="1400" dirty="0">
                          <a:effectLst/>
                        </a:rPr>
                        <a:t>», «</a:t>
                      </a:r>
                      <a:r>
                        <a:rPr lang="ru-RU" sz="1400" dirty="0" err="1">
                          <a:effectLst/>
                        </a:rPr>
                        <a:t>Еркемай</a:t>
                      </a:r>
                      <a:r>
                        <a:rPr lang="ru-RU" sz="1400" dirty="0">
                          <a:effectLst/>
                        </a:rPr>
                        <a:t>», «</a:t>
                      </a:r>
                      <a:r>
                        <a:rPr lang="ru-RU" sz="1400" dirty="0" err="1">
                          <a:effectLst/>
                        </a:rPr>
                        <a:t>Нурай</a:t>
                      </a:r>
                      <a:r>
                        <a:rPr lang="ru-RU" sz="1400" dirty="0">
                          <a:effectLst/>
                        </a:rPr>
                        <a:t>», «</a:t>
                      </a:r>
                      <a:r>
                        <a:rPr lang="ru-RU" sz="1400" dirty="0" err="1">
                          <a:effectLst/>
                        </a:rPr>
                        <a:t>Карлыгаш</a:t>
                      </a:r>
                      <a:r>
                        <a:rPr lang="ru-RU" sz="1400" dirty="0">
                          <a:effectLst/>
                        </a:rPr>
                        <a:t>», «</a:t>
                      </a:r>
                      <a:r>
                        <a:rPr lang="ru-RU" sz="1400" dirty="0" err="1">
                          <a:effectLst/>
                        </a:rPr>
                        <a:t>Ю.Гагарина</a:t>
                      </a:r>
                      <a:r>
                        <a:rPr lang="ru-RU" sz="1400" dirty="0">
                          <a:effectLst/>
                        </a:rPr>
                        <a:t>»</a:t>
                      </a:r>
                      <a:endParaRPr lang="ru-RU" sz="1400" b="0" dirty="0">
                        <a:solidFill>
                          <a:schemeClr val="bg1"/>
                        </a:solidFill>
                        <a:effectLst/>
                        <a:latin typeface="Times New Roman"/>
                      </a:endParaRPr>
                    </a:p>
                  </a:txBody>
                  <a:tcPr marL="4243" marR="4243" marT="2828" marB="2828"/>
                </a:tc>
                <a:tc>
                  <a:txBody>
                    <a:bodyPr/>
                    <a:lstStyle/>
                    <a:p>
                      <a:pPr rtl="0" fontAlgn="t"/>
                      <a:r>
                        <a:rPr lang="ru-RU" sz="1400" dirty="0">
                          <a:effectLst/>
                        </a:rPr>
                        <a:t>онлайн формат </a:t>
                      </a:r>
                      <a:endParaRPr lang="ru-RU" sz="1400" b="0" dirty="0">
                        <a:solidFill>
                          <a:schemeClr val="bg1"/>
                        </a:solidFill>
                        <a:effectLst/>
                        <a:latin typeface="Times New Roman"/>
                      </a:endParaRPr>
                    </a:p>
                  </a:txBody>
                  <a:tcPr marL="4243" marR="4243" marT="2828" marB="2828"/>
                </a:tc>
              </a:tr>
              <a:tr h="71756">
                <a:tc>
                  <a:txBody>
                    <a:bodyPr/>
                    <a:lstStyle/>
                    <a:p>
                      <a:pPr rtl="0" fontAlgn="b"/>
                      <a:endParaRPr lang="ru-RU" sz="300" dirty="0">
                        <a:effectLst/>
                      </a:endParaRPr>
                    </a:p>
                  </a:txBody>
                  <a:tcPr marL="4243" marR="4243" marT="2828" marB="2828" anchor="b"/>
                </a:tc>
                <a:tc>
                  <a:txBody>
                    <a:bodyPr/>
                    <a:lstStyle/>
                    <a:p>
                      <a:pPr rtl="0" fontAlgn="b"/>
                      <a:endParaRPr lang="ru-RU" sz="300">
                        <a:effectLst/>
                      </a:endParaRPr>
                    </a:p>
                  </a:txBody>
                  <a:tcPr marL="4243" marR="4243" marT="2828" marB="2828" anchor="b"/>
                </a:tc>
                <a:tc>
                  <a:txBody>
                    <a:bodyPr/>
                    <a:lstStyle/>
                    <a:p>
                      <a:pPr rtl="0" fontAlgn="b"/>
                      <a:endParaRPr lang="ru-RU" sz="300">
                        <a:effectLst/>
                      </a:endParaRPr>
                    </a:p>
                  </a:txBody>
                  <a:tcPr marL="4243" marR="4243" marT="2828" marB="2828" anchor="b"/>
                </a:tc>
                <a:tc>
                  <a:txBody>
                    <a:bodyPr/>
                    <a:lstStyle/>
                    <a:p>
                      <a:pPr rtl="0" fontAlgn="b"/>
                      <a:endParaRPr lang="ru-RU" sz="300">
                        <a:effectLst/>
                      </a:endParaRPr>
                    </a:p>
                  </a:txBody>
                  <a:tcPr marL="4243" marR="4243" marT="2828" marB="2828" anchor="b"/>
                </a:tc>
                <a:tc>
                  <a:txBody>
                    <a:bodyPr/>
                    <a:lstStyle/>
                    <a:p>
                      <a:pPr rtl="0" fontAlgn="b"/>
                      <a:endParaRPr lang="ru-RU" sz="300">
                        <a:effectLst/>
                      </a:endParaRPr>
                    </a:p>
                  </a:txBody>
                  <a:tcPr marL="4243" marR="4243" marT="2828" marB="2828" anchor="b"/>
                </a:tc>
                <a:tc>
                  <a:txBody>
                    <a:bodyPr/>
                    <a:lstStyle/>
                    <a:p>
                      <a:pPr rtl="0" fontAlgn="b"/>
                      <a:endParaRPr lang="ru-RU" sz="300">
                        <a:effectLst/>
                      </a:endParaRPr>
                    </a:p>
                  </a:txBody>
                  <a:tcPr marL="4243" marR="4243" marT="2828" marB="2828" anchor="b"/>
                </a:tc>
                <a:tc>
                  <a:txBody>
                    <a:bodyPr/>
                    <a:lstStyle/>
                    <a:p>
                      <a:pPr rtl="0" fontAlgn="b"/>
                      <a:endParaRPr lang="ru-RU" sz="300">
                        <a:effectLst/>
                      </a:endParaRPr>
                    </a:p>
                  </a:txBody>
                  <a:tcPr marL="4243" marR="4243" marT="2828" marB="2828" anchor="b"/>
                </a:tc>
                <a:tc>
                  <a:txBody>
                    <a:bodyPr/>
                    <a:lstStyle/>
                    <a:p>
                      <a:pPr rtl="0" fontAlgn="b"/>
                      <a:endParaRPr lang="ru-RU" sz="300" dirty="0">
                        <a:effectLst/>
                      </a:endParaRPr>
                    </a:p>
                  </a:txBody>
                  <a:tcPr marL="4243" marR="4243" marT="2828" marB="2828" anchor="b"/>
                </a:tc>
              </a:tr>
            </a:tbl>
          </a:graphicData>
        </a:graphic>
      </p:graphicFrame>
    </p:spTree>
    <p:extLst>
      <p:ext uri="{BB962C8B-B14F-4D97-AF65-F5344CB8AC3E}">
        <p14:creationId xmlns:p14="http://schemas.microsoft.com/office/powerpoint/2010/main" val="416707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3483738"/>
              </p:ext>
            </p:extLst>
          </p:nvPr>
        </p:nvGraphicFramePr>
        <p:xfrm>
          <a:off x="978568" y="8750969"/>
          <a:ext cx="8663837" cy="8791310"/>
        </p:xfrm>
        <a:graphic>
          <a:graphicData uri="http://schemas.openxmlformats.org/drawingml/2006/table">
            <a:tbl>
              <a:tblPr/>
              <a:tblGrid>
                <a:gridCol w="160585"/>
                <a:gridCol w="1033704"/>
                <a:gridCol w="1033704"/>
                <a:gridCol w="1863844"/>
                <a:gridCol w="986589"/>
                <a:gridCol w="1074821"/>
                <a:gridCol w="946485"/>
                <a:gridCol w="1564105"/>
              </a:tblGrid>
              <a:tr h="2110206">
                <a:tc>
                  <a:txBody>
                    <a:bodyPr/>
                    <a:lstStyle/>
                    <a:p>
                      <a:pPr algn="ctr" rtl="0" fontAlgn="t"/>
                      <a:r>
                        <a:rPr lang="ru-RU" sz="200" b="0" dirty="0">
                          <a:effectLst/>
                          <a:latin typeface="Times New Roman"/>
                        </a:rPr>
                        <a:t>9</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endParaRPr lang="ru-RU"/>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endParaRPr lang="ru-RU"/>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ru-RU"/>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endParaRPr lang="ru-RU"/>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endParaRPr lang="ru-RU" dirty="0"/>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12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12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701350">
                <a:tc>
                  <a:txBody>
                    <a:bodyPr/>
                    <a:lstStyle/>
                    <a:p>
                      <a:pPr algn="ctr" rtl="0" fontAlgn="t"/>
                      <a:r>
                        <a:rPr lang="ru-RU" sz="200" b="0">
                          <a:effectLst/>
                          <a:latin typeface="Times New Roman"/>
                        </a:rPr>
                        <a:t>10</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a:effectLst/>
                          <a:latin typeface="Times New Roman"/>
                        </a:rPr>
                        <a:t>«Креативная форма взаимодействия родителями»</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err="1">
                          <a:effectLst/>
                          <a:latin typeface="Times New Roman"/>
                        </a:rPr>
                        <a:t>Вебинар</a:t>
                      </a:r>
                      <a:endParaRPr lang="ru-RU" sz="1200" b="0" dirty="0">
                        <a:effectLst/>
                        <a:latin typeface="Times New Roman"/>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a:effectLst/>
                          <a:latin typeface="Times New Roman"/>
                        </a:rPr>
                        <a:t>Как привлечь родителей к жизнедеятельности детей в детском саду?</a:t>
                      </a:r>
                      <a:br>
                        <a:rPr lang="ru-RU" sz="1200" b="0" dirty="0">
                          <a:effectLst/>
                          <a:latin typeface="Times New Roman"/>
                        </a:rPr>
                      </a:br>
                      <a:r>
                        <a:rPr lang="ru-RU" sz="1200" b="0" dirty="0">
                          <a:effectLst/>
                          <a:latin typeface="Times New Roman"/>
                        </a:rPr>
                        <a:t>Посмотрим на взаимодействие с родителями с точки зрения </a:t>
                      </a:r>
                      <a:r>
                        <a:rPr lang="ru-RU" sz="1200" b="0" dirty="0" err="1">
                          <a:effectLst/>
                          <a:latin typeface="Times New Roman"/>
                        </a:rPr>
                        <a:t>мерчандайзинга</a:t>
                      </a:r>
                      <a:r>
                        <a:rPr lang="ru-RU" sz="1200" b="0" dirty="0">
                          <a:effectLst/>
                          <a:latin typeface="Times New Roman"/>
                        </a:rPr>
                        <a:t/>
                      </a:r>
                      <a:br>
                        <a:rPr lang="ru-RU" sz="1200" b="0" dirty="0">
                          <a:effectLst/>
                          <a:latin typeface="Times New Roman"/>
                        </a:rPr>
                      </a:br>
                      <a:r>
                        <a:rPr lang="ru-RU" sz="1200" b="0" dirty="0">
                          <a:effectLst/>
                          <a:latin typeface="Times New Roman"/>
                        </a:rPr>
                        <a:t>Какие задачи ГОСО ДО решает данная форма взаимодействия с родителями?</a:t>
                      </a:r>
                      <a:br>
                        <a:rPr lang="ru-RU" sz="1200" b="0" dirty="0">
                          <a:effectLst/>
                          <a:latin typeface="Times New Roman"/>
                        </a:rPr>
                      </a:br>
                      <a:r>
                        <a:rPr lang="ru-RU" sz="1200" b="0" dirty="0">
                          <a:effectLst/>
                          <a:latin typeface="Times New Roman"/>
                        </a:rPr>
                        <a:t>Разберем понятие «педагогическая продукция»</a:t>
                      </a:r>
                      <a:br>
                        <a:rPr lang="ru-RU" sz="1200" b="0" dirty="0">
                          <a:effectLst/>
                          <a:latin typeface="Times New Roman"/>
                        </a:rPr>
                      </a:br>
                      <a:endParaRPr lang="ru-RU" sz="1200" b="0" dirty="0">
                        <a:effectLst/>
                        <a:latin typeface="Times New Roman"/>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a:effectLst/>
                          <a:latin typeface="Times New Roman"/>
                        </a:rPr>
                        <a:t>20 ноября</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err="1">
                          <a:effectLst/>
                          <a:latin typeface="Times New Roman"/>
                        </a:rPr>
                        <a:t>Айжарыкова</a:t>
                      </a:r>
                      <a:r>
                        <a:rPr lang="ru-RU" sz="1200" b="0" dirty="0">
                          <a:effectLst/>
                          <a:latin typeface="Times New Roman"/>
                        </a:rPr>
                        <a:t> А.Ж.</a:t>
                      </a:r>
                      <a:br>
                        <a:rPr lang="ru-RU" sz="1200" b="0" dirty="0">
                          <a:effectLst/>
                          <a:latin typeface="Times New Roman"/>
                        </a:rPr>
                      </a:br>
                      <a:r>
                        <a:rPr lang="ru-RU" sz="1200" b="0" dirty="0">
                          <a:effectLst/>
                          <a:latin typeface="Times New Roman"/>
                        </a:rPr>
                        <a:t>Красникова Л.Н.</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1200" dirty="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ru-RU" sz="1200" dirty="0">
                        <a:effectLst/>
                      </a:endParaRPr>
                    </a:p>
                  </a:txBody>
                  <a:tcPr marL="4243" marR="4243" marT="2828" marB="28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456260">
                <a:tc>
                  <a:txBody>
                    <a:bodyPr/>
                    <a:lstStyle/>
                    <a:p>
                      <a:pPr algn="ctr" rtl="0" fontAlgn="t"/>
                      <a:r>
                        <a:rPr lang="ru-RU" sz="200" b="0">
                          <a:effectLst/>
                          <a:latin typeface="Times New Roman"/>
                        </a:rPr>
                        <a:t>11</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«Творческий воспитатель –одаренный ребенок»</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Открытые просмотры</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практические мероприятия с использованием критического мышления</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a:effectLst/>
                          <a:latin typeface="Times New Roman"/>
                        </a:rPr>
                        <a:t>2-7 декабря</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a:effectLst/>
                          <a:latin typeface="Times New Roman"/>
                        </a:rPr>
                        <a:t>Педагоги ДО </a:t>
                      </a:r>
                      <a:r>
                        <a:rPr lang="ru-RU" sz="1200" b="0" dirty="0" err="1">
                          <a:effectLst/>
                          <a:latin typeface="Times New Roman"/>
                        </a:rPr>
                        <a:t>г.Кокшетау</a:t>
                      </a:r>
                      <a:endParaRPr lang="ru-RU" sz="1200" b="0" dirty="0">
                        <a:effectLst/>
                        <a:latin typeface="Times New Roman"/>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12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ru-RU" sz="1200" dirty="0">
                        <a:effectLst/>
                      </a:endParaRPr>
                    </a:p>
                  </a:txBody>
                  <a:tcPr marL="4243" marR="4243" marT="2828" marB="28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1022210">
                <a:tc>
                  <a:txBody>
                    <a:bodyPr/>
                    <a:lstStyle/>
                    <a:p>
                      <a:pPr algn="ctr" rtl="0" fontAlgn="t"/>
                      <a:r>
                        <a:rPr lang="ru-RU" sz="200" b="0">
                          <a:effectLst/>
                          <a:latin typeface="Times New Roman"/>
                        </a:rPr>
                        <a:t>12</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Конференция по деятельности центров компетенций «Современные технологии в дошкольном образовании»</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Городская конференция</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Обмен опытом , отчет о проделанной работе ЦК и точки роста </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a:effectLst/>
                          <a:latin typeface="Times New Roman"/>
                        </a:rPr>
                        <a:t>24 декабря</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err="1">
                          <a:effectLst/>
                          <a:latin typeface="Times New Roman"/>
                        </a:rPr>
                        <a:t>Айжарыкова</a:t>
                      </a:r>
                      <a:r>
                        <a:rPr lang="ru-RU" sz="1200" b="0" dirty="0">
                          <a:effectLst/>
                          <a:latin typeface="Times New Roman"/>
                        </a:rPr>
                        <a:t> А.Ж. </a:t>
                      </a:r>
                      <a:br>
                        <a:rPr lang="ru-RU" sz="1200" b="0" dirty="0">
                          <a:effectLst/>
                          <a:latin typeface="Times New Roman"/>
                        </a:rPr>
                      </a:br>
                      <a:r>
                        <a:rPr lang="ru-RU" sz="1200" b="0" dirty="0" err="1">
                          <a:effectLst/>
                          <a:latin typeface="Times New Roman"/>
                        </a:rPr>
                        <a:t>Капассова</a:t>
                      </a:r>
                      <a:r>
                        <a:rPr lang="ru-RU" sz="1200" b="0" dirty="0">
                          <a:effectLst/>
                          <a:latin typeface="Times New Roman"/>
                        </a:rPr>
                        <a:t> А.И.</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12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ru-RU" sz="1200" dirty="0">
                        <a:effectLst/>
                      </a:endParaRPr>
                    </a:p>
                  </a:txBody>
                  <a:tcPr marL="4243" marR="4243" marT="2828" marB="28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43070">
                <a:tc>
                  <a:txBody>
                    <a:bodyPr/>
                    <a:lstStyle/>
                    <a:p>
                      <a:pPr algn="ctr" rtl="0" fontAlgn="t"/>
                      <a:r>
                        <a:rPr lang="ru-RU" sz="200" b="0">
                          <a:effectLst/>
                          <a:latin typeface="Times New Roman"/>
                        </a:rPr>
                        <a:t>13</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О работе цетра компетенций «Точка роста»</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Статья в газету «Білімді ел»</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12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25 декабря</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err="1">
                          <a:effectLst/>
                          <a:latin typeface="Times New Roman"/>
                        </a:rPr>
                        <a:t>Айжарыкова</a:t>
                      </a:r>
                      <a:r>
                        <a:rPr lang="ru-RU" sz="1200" b="0" dirty="0">
                          <a:effectLst/>
                          <a:latin typeface="Times New Roman"/>
                        </a:rPr>
                        <a:t> А.Ж.</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12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ru-RU" sz="1200" dirty="0">
                        <a:effectLst/>
                      </a:endParaRPr>
                    </a:p>
                  </a:txBody>
                  <a:tcPr marL="4243" marR="4243" marT="2828" marB="28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69450">
                <a:tc>
                  <a:txBody>
                    <a:bodyPr/>
                    <a:lstStyle/>
                    <a:p>
                      <a:pPr algn="ctr" rtl="0" fontAlgn="t"/>
                      <a:r>
                        <a:rPr lang="ru-RU" sz="200" b="0">
                          <a:effectLst/>
                          <a:latin typeface="Times New Roman"/>
                        </a:rPr>
                        <a:t>14</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«SOS-консультации» – консультации по запросам педагогов.</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t"/>
                      <a:r>
                        <a:rPr lang="ru-RU" sz="1200" b="0">
                          <a:effectLst/>
                          <a:latin typeface="Times New Roman"/>
                        </a:rPr>
                        <a:t>Консультация</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t"/>
                      <a:endParaRPr lang="ru-RU" sz="12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a:effectLst/>
                          <a:latin typeface="Times New Roman"/>
                        </a:rPr>
                        <a:t>постоянно в течении года</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1200" b="0" dirty="0">
                          <a:effectLst/>
                          <a:latin typeface="Times New Roman"/>
                        </a:rPr>
                        <a:t>Методист </a:t>
                      </a:r>
                      <a:r>
                        <a:rPr lang="ru-RU" sz="1200" b="0" dirty="0" err="1">
                          <a:effectLst/>
                          <a:latin typeface="Times New Roman"/>
                        </a:rPr>
                        <a:t>Накенова</a:t>
                      </a:r>
                      <a:r>
                        <a:rPr lang="ru-RU" sz="1200" b="0" dirty="0">
                          <a:effectLst/>
                          <a:latin typeface="Times New Roman"/>
                        </a:rPr>
                        <a:t> Д.М.</a:t>
                      </a:r>
                      <a:br>
                        <a:rPr lang="ru-RU" sz="1200" b="0" dirty="0">
                          <a:effectLst/>
                          <a:latin typeface="Times New Roman"/>
                        </a:rPr>
                      </a:br>
                      <a:r>
                        <a:rPr lang="ru-RU" sz="1200" b="0" dirty="0" err="1">
                          <a:effectLst/>
                          <a:latin typeface="Times New Roman"/>
                        </a:rPr>
                        <a:t>Рахимжанова</a:t>
                      </a:r>
                      <a:r>
                        <a:rPr lang="ru-RU" sz="1200" b="0" dirty="0">
                          <a:effectLst/>
                          <a:latin typeface="Times New Roman"/>
                        </a:rPr>
                        <a:t> А.К.</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12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ru-RU" sz="1200" dirty="0">
                        <a:effectLst/>
                      </a:endParaRPr>
                    </a:p>
                  </a:txBody>
                  <a:tcPr marL="4243" marR="4243" marT="2828" marB="28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69144">
                <a:tc>
                  <a:txBody>
                    <a:bodyPr/>
                    <a:lstStyle/>
                    <a:p>
                      <a:pPr algn="ctr" rtl="0" fontAlgn="t"/>
                      <a:r>
                        <a:rPr lang="ru-RU" sz="200" b="0">
                          <a:effectLst/>
                          <a:latin typeface="Times New Roman"/>
                        </a:rPr>
                        <a:t>15</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200" b="0">
                          <a:effectLst/>
                          <a:latin typeface="Times New Roman"/>
                        </a:rPr>
                        <a:t>Наполнение страницы ЦК на официальном сайте</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200" b="0">
                          <a:effectLst/>
                          <a:latin typeface="Times New Roman"/>
                        </a:rPr>
                        <a:t>Информация на сайт</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3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200" b="0">
                          <a:effectLst/>
                          <a:latin typeface="Times New Roman"/>
                        </a:rPr>
                        <a:t>постоянно в течении года</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r>
                        <a:rPr lang="ru-RU" sz="200" b="0">
                          <a:effectLst/>
                          <a:latin typeface="Times New Roman"/>
                        </a:rPr>
                        <a:t>Накенова Д.М.</a:t>
                      </a: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ru-RU" sz="300">
                        <a:effectLst/>
                      </a:endParaRPr>
                    </a:p>
                  </a:txBody>
                  <a:tcPr marL="4243" marR="4243" marT="2828" marB="282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ru-RU" sz="300" dirty="0">
                        <a:effectLst/>
                      </a:endParaRPr>
                    </a:p>
                  </a:txBody>
                  <a:tcPr marL="4243" marR="4243" marT="2828" marB="282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282460506"/>
              </p:ext>
            </p:extLst>
          </p:nvPr>
        </p:nvGraphicFramePr>
        <p:xfrm>
          <a:off x="411747" y="406845"/>
          <a:ext cx="10897937" cy="5109634"/>
        </p:xfrm>
        <a:graphic>
          <a:graphicData uri="http://schemas.openxmlformats.org/drawingml/2006/table">
            <a:tbl>
              <a:tblPr firstRow="1" bandRow="1">
                <a:tableStyleId>{8A107856-5554-42FB-B03E-39F5DBC370BA}</a:tableStyleId>
              </a:tblPr>
              <a:tblGrid>
                <a:gridCol w="272160"/>
                <a:gridCol w="1218587"/>
                <a:gridCol w="912895"/>
                <a:gridCol w="1315453"/>
                <a:gridCol w="786063"/>
                <a:gridCol w="1291390"/>
                <a:gridCol w="360947"/>
                <a:gridCol w="810126"/>
                <a:gridCol w="3930316"/>
              </a:tblGrid>
              <a:tr h="2175934">
                <a:tc>
                  <a:txBody>
                    <a:bodyPr/>
                    <a:lstStyle/>
                    <a:p>
                      <a:r>
                        <a:rPr lang="kk-KZ" sz="1400" b="0" dirty="0" smtClean="0">
                          <a:latin typeface="Times New Roman" panose="02020603050405020304" pitchFamily="18" charset="0"/>
                          <a:cs typeface="Times New Roman" panose="02020603050405020304" pitchFamily="18" charset="0"/>
                        </a:rPr>
                        <a:t>4</a:t>
                      </a:r>
                      <a:endParaRPr lang="ru-RU" sz="1400" b="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a:rPr>
                        <a:t>«От интереса ребенка – к образовательному событию» </a:t>
                      </a:r>
                      <a:br>
                        <a:rPr lang="ru-RU" sz="1200" b="0" dirty="0">
                          <a:effectLst/>
                          <a:latin typeface="Times New Roman"/>
                        </a:rPr>
                      </a:br>
                      <a:r>
                        <a:rPr lang="ru-RU" sz="1200" b="0" dirty="0">
                          <a:effectLst/>
                          <a:latin typeface="Times New Roman"/>
                        </a:rPr>
                        <a:t>1. Работа в парах. (тест карандаши) </a:t>
                      </a:r>
                      <a:br>
                        <a:rPr lang="ru-RU" sz="1200" b="0" dirty="0">
                          <a:effectLst/>
                          <a:latin typeface="Times New Roman"/>
                        </a:rPr>
                      </a:br>
                      <a:r>
                        <a:rPr lang="ru-RU" sz="1200" b="0" dirty="0">
                          <a:effectLst/>
                          <a:latin typeface="Times New Roman"/>
                        </a:rPr>
                        <a:t>2. Карусель. </a:t>
                      </a:r>
                      <a:br>
                        <a:rPr lang="ru-RU" sz="1200" b="0" dirty="0">
                          <a:effectLst/>
                          <a:latin typeface="Times New Roman"/>
                        </a:rPr>
                      </a:br>
                      <a:r>
                        <a:rPr lang="ru-RU" sz="1200" b="0" dirty="0" smtClean="0">
                          <a:effectLst/>
                          <a:latin typeface="Times New Roman"/>
                        </a:rPr>
                        <a:t>3. </a:t>
                      </a:r>
                      <a:r>
                        <a:rPr lang="ru-RU" sz="1200" b="0" dirty="0">
                          <a:effectLst/>
                          <a:latin typeface="Times New Roman"/>
                        </a:rPr>
                        <a:t>Работа в малых группах</a:t>
                      </a:r>
                      <a:br>
                        <a:rPr lang="ru-RU" sz="1200" b="0" dirty="0">
                          <a:effectLst/>
                          <a:latin typeface="Times New Roman"/>
                        </a:rPr>
                      </a:br>
                      <a:r>
                        <a:rPr lang="ru-RU" sz="1200" b="0" dirty="0" smtClean="0">
                          <a:effectLst/>
                          <a:latin typeface="Times New Roman"/>
                        </a:rPr>
                        <a:t>4. </a:t>
                      </a:r>
                      <a:r>
                        <a:rPr lang="ru-RU" sz="1200" b="0" dirty="0">
                          <a:effectLst/>
                          <a:latin typeface="Times New Roman"/>
                        </a:rPr>
                        <a:t>Аквариум. </a:t>
                      </a:r>
                      <a:br>
                        <a:rPr lang="ru-RU" sz="1200" b="0" dirty="0">
                          <a:effectLst/>
                          <a:latin typeface="Times New Roman"/>
                        </a:rPr>
                      </a:br>
                      <a:r>
                        <a:rPr lang="ru-RU" sz="1200" b="0" dirty="0" smtClean="0">
                          <a:effectLst/>
                          <a:latin typeface="Times New Roman"/>
                        </a:rPr>
                        <a:t>5.  </a:t>
                      </a:r>
                      <a:r>
                        <a:rPr lang="ru-RU" sz="1200" b="0" dirty="0">
                          <a:effectLst/>
                          <a:latin typeface="Times New Roman"/>
                        </a:rPr>
                        <a:t>Мастерская.</a:t>
                      </a:r>
                    </a:p>
                  </a:txBody>
                  <a:tcPr marL="28575" marR="28575" marT="19050" marB="19050"/>
                </a:tc>
                <a:tc>
                  <a:txBody>
                    <a:bodyPr/>
                    <a:lstStyle/>
                    <a:p>
                      <a:pPr rtl="0" fontAlgn="t"/>
                      <a:r>
                        <a:rPr lang="ru-RU" sz="1200" b="0">
                          <a:effectLst/>
                          <a:latin typeface="Times New Roman"/>
                        </a:rPr>
                        <a:t>Семинар - практикум</a:t>
                      </a:r>
                    </a:p>
                  </a:txBody>
                  <a:tcPr marL="28575" marR="28575" marT="19050" marB="19050"/>
                </a:tc>
                <a:tc>
                  <a:txBody>
                    <a:bodyPr/>
                    <a:lstStyle/>
                    <a:p>
                      <a:pPr rtl="0" fontAlgn="t"/>
                      <a:r>
                        <a:rPr lang="ru-RU" sz="1200" b="0">
                          <a:effectLst/>
                          <a:latin typeface="Times New Roman"/>
                        </a:rPr>
                        <a:t>Использование в дошкольных организациях интерактивные технологии, необходимы для развития коммуникативных навыков дошколят. </a:t>
                      </a:r>
                    </a:p>
                  </a:txBody>
                  <a:tcPr marL="28575" marR="28575" marT="19050" marB="19050"/>
                </a:tc>
                <a:tc>
                  <a:txBody>
                    <a:bodyPr/>
                    <a:lstStyle/>
                    <a:p>
                      <a:pPr rtl="0" fontAlgn="t"/>
                      <a:r>
                        <a:rPr lang="ru-RU" sz="1200" b="0">
                          <a:effectLst/>
                          <a:latin typeface="Times New Roman"/>
                        </a:rPr>
                        <a:t>28 марта</a:t>
                      </a:r>
                    </a:p>
                  </a:txBody>
                  <a:tcPr marL="28575" marR="28575" marT="19050" marB="19050"/>
                </a:tc>
                <a:tc>
                  <a:txBody>
                    <a:bodyPr/>
                    <a:lstStyle/>
                    <a:p>
                      <a:pPr rtl="0" fontAlgn="t"/>
                      <a:r>
                        <a:rPr lang="ru-RU" sz="1200" b="0" dirty="0" err="1">
                          <a:effectLst/>
                          <a:latin typeface="Times New Roman"/>
                        </a:rPr>
                        <a:t>Накенова</a:t>
                      </a:r>
                      <a:r>
                        <a:rPr lang="ru-RU" sz="1200" b="0" dirty="0">
                          <a:effectLst/>
                          <a:latin typeface="Times New Roman"/>
                        </a:rPr>
                        <a:t> Д.М.</a:t>
                      </a:r>
                      <a:br>
                        <a:rPr lang="ru-RU" sz="1200" b="0" dirty="0">
                          <a:effectLst/>
                          <a:latin typeface="Times New Roman"/>
                        </a:rPr>
                      </a:br>
                      <a:r>
                        <a:rPr lang="ru-RU" sz="1200" b="0" dirty="0" err="1" smtClean="0">
                          <a:effectLst/>
                          <a:latin typeface="Times New Roman"/>
                        </a:rPr>
                        <a:t>Кабылова</a:t>
                      </a:r>
                      <a:r>
                        <a:rPr lang="ru-RU" sz="1200" b="0" dirty="0" smtClean="0">
                          <a:effectLst/>
                          <a:latin typeface="Times New Roman"/>
                        </a:rPr>
                        <a:t> </a:t>
                      </a:r>
                      <a:r>
                        <a:rPr lang="ru-RU" sz="1200" b="0" dirty="0">
                          <a:effectLst/>
                          <a:latin typeface="Times New Roman"/>
                        </a:rPr>
                        <a:t>А.Ж. </a:t>
                      </a:r>
                      <a:r>
                        <a:rPr lang="ru-RU" sz="1200" b="0" dirty="0" err="1">
                          <a:effectLst/>
                          <a:latin typeface="Times New Roman"/>
                        </a:rPr>
                        <a:t>Рахимжанова</a:t>
                      </a:r>
                      <a:r>
                        <a:rPr lang="ru-RU" sz="1200" b="0" dirty="0">
                          <a:effectLst/>
                          <a:latin typeface="Times New Roman"/>
                        </a:rPr>
                        <a:t> Г.К. </a:t>
                      </a:r>
                      <a:r>
                        <a:rPr lang="ru-RU" sz="1200" b="0" dirty="0" err="1">
                          <a:effectLst/>
                          <a:latin typeface="Times New Roman"/>
                        </a:rPr>
                        <a:t>Жумадилова</a:t>
                      </a:r>
                      <a:r>
                        <a:rPr lang="ru-RU" sz="1200" b="0" dirty="0">
                          <a:effectLst/>
                          <a:latin typeface="Times New Roman"/>
                        </a:rPr>
                        <a:t> С.Т Михалева В.В. </a:t>
                      </a:r>
                      <a:r>
                        <a:rPr lang="ru-RU" sz="1200" b="0" dirty="0" err="1" smtClean="0">
                          <a:effectLst/>
                          <a:latin typeface="Times New Roman"/>
                        </a:rPr>
                        <a:t>Сарсенбаева</a:t>
                      </a:r>
                      <a:r>
                        <a:rPr lang="ru-RU" sz="1200" b="0" dirty="0" smtClean="0">
                          <a:effectLst/>
                          <a:latin typeface="Times New Roman"/>
                        </a:rPr>
                        <a:t> </a:t>
                      </a:r>
                      <a:r>
                        <a:rPr lang="ru-RU" sz="1200" b="0" dirty="0">
                          <a:effectLst/>
                          <a:latin typeface="Times New Roman"/>
                        </a:rPr>
                        <a:t>Д.Т.</a:t>
                      </a:r>
                    </a:p>
                  </a:txBody>
                  <a:tcPr marL="28575" marR="28575" marT="19050" marB="19050"/>
                </a:tc>
                <a:tc>
                  <a:txBody>
                    <a:bodyPr/>
                    <a:lstStyle/>
                    <a:p>
                      <a:pPr rtl="0" fontAlgn="t"/>
                      <a:r>
                        <a:rPr lang="ru-RU" sz="1200" b="0">
                          <a:effectLst/>
                          <a:latin typeface="Times New Roman"/>
                        </a:rPr>
                        <a:t>25</a:t>
                      </a:r>
                    </a:p>
                  </a:txBody>
                  <a:tcPr marL="28575" marR="28575" marT="19050" marB="19050"/>
                </a:tc>
                <a:tc>
                  <a:txBody>
                    <a:bodyPr/>
                    <a:lstStyle/>
                    <a:p>
                      <a:pPr rtl="0" fontAlgn="t"/>
                      <a:r>
                        <a:rPr lang="en-US" sz="1200" b="0">
                          <a:effectLst/>
                          <a:latin typeface="Times New Roman"/>
                        </a:rPr>
                        <a:t>nurbala_bobekjai</a:t>
                      </a:r>
                      <a:br>
                        <a:rPr lang="en-US" sz="1200" b="0">
                          <a:effectLst/>
                          <a:latin typeface="Times New Roman"/>
                        </a:rPr>
                      </a:br>
                      <a:r>
                        <a:rPr lang="en-US" sz="1200" b="0">
                          <a:effectLst/>
                          <a:latin typeface="Times New Roman"/>
                        </a:rPr>
                        <a:t>http://nurbala.aqmoedu.ru</a:t>
                      </a:r>
                    </a:p>
                  </a:txBody>
                  <a:tcPr marL="28575" marR="28575" marT="19050" marB="19050"/>
                </a:tc>
                <a:tc>
                  <a:txBody>
                    <a:bodyPr/>
                    <a:lstStyle/>
                    <a:p>
                      <a:pPr rtl="0" fontAlgn="t"/>
                      <a:r>
                        <a:rPr lang="ru-RU" sz="1200" b="0" dirty="0">
                          <a:effectLst/>
                          <a:latin typeface="Times New Roman"/>
                        </a:rPr>
                        <a:t>Педагоги ясли сада "</a:t>
                      </a:r>
                      <a:r>
                        <a:rPr lang="ru-RU" sz="1200" b="0" dirty="0" err="1">
                          <a:effectLst/>
                          <a:latin typeface="Times New Roman"/>
                        </a:rPr>
                        <a:t>Нұр</a:t>
                      </a:r>
                      <a:r>
                        <a:rPr lang="ru-RU" sz="1200" b="0" dirty="0">
                          <a:effectLst/>
                          <a:latin typeface="Times New Roman"/>
                        </a:rPr>
                        <a:t> бала" поделились опытом работы по использованию интерактивных технологии Карусель, Аквариум, Работа в малых группах, Технология Мастерская</a:t>
                      </a:r>
                    </a:p>
                  </a:txBody>
                  <a:tcPr marL="28575" marR="28575" marT="19050" marB="19050"/>
                </a:tc>
              </a:tr>
              <a:tr h="370840">
                <a:tc>
                  <a:txBody>
                    <a:bodyPr/>
                    <a:lstStyle/>
                    <a:p>
                      <a:r>
                        <a:rPr lang="kk-KZ" sz="1400" b="0" dirty="0" smtClean="0">
                          <a:latin typeface="Times New Roman" panose="02020603050405020304" pitchFamily="18" charset="0"/>
                          <a:cs typeface="Times New Roman" panose="02020603050405020304" pitchFamily="18" charset="0"/>
                        </a:rPr>
                        <a:t>5</a:t>
                      </a:r>
                      <a:endParaRPr lang="ru-RU" sz="1400" b="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a:rPr>
                        <a:t>Конструктор увлекательного занятия </a:t>
                      </a:r>
                      <a:br>
                        <a:rPr lang="ru-RU" sz="1200" b="0" dirty="0">
                          <a:effectLst/>
                          <a:latin typeface="Times New Roman"/>
                        </a:rPr>
                      </a:br>
                      <a:r>
                        <a:rPr lang="ru-RU" sz="1200" b="0" dirty="0">
                          <a:effectLst/>
                          <a:latin typeface="Times New Roman"/>
                        </a:rPr>
                        <a:t>«Корзина идей», «Плюс, минус , интересно»</a:t>
                      </a:r>
                    </a:p>
                  </a:txBody>
                  <a:tcPr marL="28575" marR="28575" marT="19050" marB="19050"/>
                </a:tc>
                <a:tc>
                  <a:txBody>
                    <a:bodyPr/>
                    <a:lstStyle/>
                    <a:p>
                      <a:pPr rtl="0" fontAlgn="t"/>
                      <a:r>
                        <a:rPr lang="ru-RU" sz="1200" b="0">
                          <a:effectLst/>
                          <a:latin typeface="Times New Roman"/>
                        </a:rPr>
                        <a:t>Практикум</a:t>
                      </a:r>
                    </a:p>
                  </a:txBody>
                  <a:tcPr marL="28575" marR="28575" marT="19050" marB="19050"/>
                </a:tc>
                <a:tc>
                  <a:txBody>
                    <a:bodyPr/>
                    <a:lstStyle/>
                    <a:p>
                      <a:pPr rtl="0" fontAlgn="t"/>
                      <a:r>
                        <a:rPr lang="ru-RU" sz="1200" b="0">
                          <a:effectLst/>
                          <a:latin typeface="Times New Roman"/>
                        </a:rPr>
                        <a:t>цель; научить молодых педагогов как создать ОД, чтобы были интересными, разнообразными, наполненными передовыми педагогическими технологиями. </a:t>
                      </a:r>
                      <a:br>
                        <a:rPr lang="ru-RU" sz="1200" b="0">
                          <a:effectLst/>
                          <a:latin typeface="Times New Roman"/>
                        </a:rPr>
                      </a:br>
                      <a:endParaRPr lang="ru-RU" sz="1200" b="0">
                        <a:effectLst/>
                        <a:latin typeface="Times New Roman"/>
                      </a:endParaRPr>
                    </a:p>
                  </a:txBody>
                  <a:tcPr marL="28575" marR="28575" marT="19050" marB="19050"/>
                </a:tc>
                <a:tc>
                  <a:txBody>
                    <a:bodyPr/>
                    <a:lstStyle/>
                    <a:p>
                      <a:pPr rtl="0" fontAlgn="t"/>
                      <a:r>
                        <a:rPr lang="ru-RU" sz="1200" b="0">
                          <a:effectLst/>
                          <a:latin typeface="Times New Roman"/>
                        </a:rPr>
                        <a:t>18 апреля</a:t>
                      </a:r>
                    </a:p>
                  </a:txBody>
                  <a:tcPr marL="28575" marR="28575" marT="19050" marB="19050"/>
                </a:tc>
                <a:tc>
                  <a:txBody>
                    <a:bodyPr/>
                    <a:lstStyle/>
                    <a:p>
                      <a:pPr rtl="0" fontAlgn="t"/>
                      <a:r>
                        <a:rPr lang="ru-RU" sz="1200" b="0">
                          <a:effectLst/>
                          <a:latin typeface="Times New Roman"/>
                        </a:rPr>
                        <a:t>Накенова Д.М. Михалева В.В.</a:t>
                      </a:r>
                      <a:br>
                        <a:rPr lang="ru-RU" sz="1200" b="0">
                          <a:effectLst/>
                          <a:latin typeface="Times New Roman"/>
                        </a:rPr>
                      </a:br>
                      <a:r>
                        <a:rPr lang="ru-RU" sz="1200" b="0">
                          <a:effectLst/>
                          <a:latin typeface="Times New Roman"/>
                        </a:rPr>
                        <a:t>Омарова А.З.</a:t>
                      </a:r>
                    </a:p>
                  </a:txBody>
                  <a:tcPr marL="28575" marR="28575" marT="19050" marB="19050"/>
                </a:tc>
                <a:tc>
                  <a:txBody>
                    <a:bodyPr/>
                    <a:lstStyle/>
                    <a:p>
                      <a:pPr rtl="0" fontAlgn="t"/>
                      <a:r>
                        <a:rPr lang="ru-RU" sz="1200" b="0">
                          <a:effectLst/>
                          <a:latin typeface="Times New Roman"/>
                        </a:rPr>
                        <a:t>25</a:t>
                      </a:r>
                    </a:p>
                  </a:txBody>
                  <a:tcPr marL="28575" marR="28575" marT="19050" marB="19050"/>
                </a:tc>
                <a:tc>
                  <a:txBody>
                    <a:bodyPr/>
                    <a:lstStyle/>
                    <a:p>
                      <a:pPr rtl="0" fontAlgn="t"/>
                      <a:r>
                        <a:rPr lang="en-US" sz="1200" b="0" u="sng">
                          <a:solidFill>
                            <a:srgbClr val="1155CC"/>
                          </a:solidFill>
                          <a:effectLst/>
                          <a:latin typeface="Times New Roman"/>
                          <a:hlinkClick r:id="rId2"/>
                        </a:rPr>
                        <a:t>http://nurbala.aqmoedu.kz/content/konstruktor-uvlekatelynogo-zanyatiya</a:t>
                      </a:r>
                      <a:br>
                        <a:rPr lang="en-US" sz="1200" b="0" u="sng">
                          <a:solidFill>
                            <a:srgbClr val="1155CC"/>
                          </a:solidFill>
                          <a:effectLst/>
                          <a:latin typeface="Times New Roman"/>
                          <a:hlinkClick r:id="rId2"/>
                        </a:rPr>
                      </a:br>
                      <a:endParaRPr lang="en-US" sz="1200" b="0" u="sng">
                        <a:solidFill>
                          <a:srgbClr val="1155CC"/>
                        </a:solidFill>
                        <a:effectLst/>
                        <a:latin typeface="Times New Roman"/>
                      </a:endParaRPr>
                    </a:p>
                  </a:txBody>
                  <a:tcPr marL="28575" marR="28575" marT="19050" marB="19050"/>
                </a:tc>
                <a:tc>
                  <a:txBody>
                    <a:bodyPr/>
                    <a:lstStyle/>
                    <a:p>
                      <a:pPr rtl="0" fontAlgn="t"/>
                      <a:r>
                        <a:rPr lang="ru-RU" sz="1000" b="0" dirty="0">
                          <a:effectLst/>
                          <a:latin typeface="Times New Roman"/>
                        </a:rPr>
                        <a:t>В целях реализации плана работы центра компетенции 18 апреля 2024 года педагогами я/с «</a:t>
                      </a:r>
                      <a:r>
                        <a:rPr lang="ru-RU" sz="1000" b="0" dirty="0" err="1">
                          <a:effectLst/>
                          <a:latin typeface="Times New Roman"/>
                        </a:rPr>
                        <a:t>Нұр</a:t>
                      </a:r>
                      <a:r>
                        <a:rPr lang="ru-RU" sz="1000" b="0" dirty="0">
                          <a:effectLst/>
                          <a:latin typeface="Times New Roman"/>
                        </a:rPr>
                        <a:t> бала» проведён городской семинар для молодых педагогов «Конструктор увлекательного занятия: «Корзина идей», «Плюс, минус , интересно»</a:t>
                      </a:r>
                      <a:br>
                        <a:rPr lang="ru-RU" sz="1000" b="0" dirty="0">
                          <a:effectLst/>
                          <a:latin typeface="Times New Roman"/>
                        </a:rPr>
                      </a:br>
                      <a:r>
                        <a:rPr lang="ru-RU" sz="1000" b="0" dirty="0">
                          <a:effectLst/>
                          <a:latin typeface="Times New Roman"/>
                        </a:rPr>
                        <a:t>Открыла семинар методист </a:t>
                      </a:r>
                      <a:r>
                        <a:rPr lang="ru-RU" sz="1000" b="0" dirty="0" err="1">
                          <a:effectLst/>
                          <a:latin typeface="Times New Roman"/>
                        </a:rPr>
                        <a:t>Накенова</a:t>
                      </a:r>
                      <a:r>
                        <a:rPr lang="ru-RU" sz="1000" b="0" dirty="0">
                          <a:effectLst/>
                          <a:latin typeface="Times New Roman"/>
                        </a:rPr>
                        <a:t> Д.М. Она провела 1 этап обобщения и систематизации знания педагогов «Услышал-запомнил – </a:t>
                      </a:r>
                      <a:r>
                        <a:rPr lang="ru-RU" sz="1000" b="0" dirty="0" err="1">
                          <a:effectLst/>
                          <a:latin typeface="Times New Roman"/>
                        </a:rPr>
                        <a:t>перессказал</a:t>
                      </a:r>
                      <a:r>
                        <a:rPr lang="ru-RU" sz="1000" b="0" dirty="0">
                          <a:effectLst/>
                          <a:latin typeface="Times New Roman"/>
                        </a:rPr>
                        <a:t>». Основная цель этого этапа: зафиксировать полученное знание на первом семинаре и подготовить педагогов к дальнейшему погружению в тему. </a:t>
                      </a:r>
                      <a:br>
                        <a:rPr lang="ru-RU" sz="1000" b="0" dirty="0">
                          <a:effectLst/>
                          <a:latin typeface="Times New Roman"/>
                        </a:rPr>
                      </a:br>
                      <a:r>
                        <a:rPr lang="ru-RU" sz="1000" b="0" dirty="0">
                          <a:effectLst/>
                          <a:latin typeface="Times New Roman"/>
                        </a:rPr>
                        <a:t>Своим опытом работы перед участниками семинара поделились педагоги ясли -сада: Михалева Вера Владимировна. Она ознакомила с технологией критического мышления: «Корзина идей» и показала организованную деятельность «Развитие речи» с применением технологии критического мышления «Корзина идей» и «Карусель».</a:t>
                      </a:r>
                      <a:br>
                        <a:rPr lang="ru-RU" sz="1000" b="0" dirty="0">
                          <a:effectLst/>
                          <a:latin typeface="Times New Roman"/>
                        </a:rPr>
                      </a:br>
                      <a:r>
                        <a:rPr lang="ru-RU" sz="1000" b="0" dirty="0" err="1">
                          <a:effectLst/>
                          <a:latin typeface="Times New Roman"/>
                        </a:rPr>
                        <a:t>Омарова</a:t>
                      </a:r>
                      <a:r>
                        <a:rPr lang="ru-RU" sz="1000" b="0" dirty="0">
                          <a:effectLst/>
                          <a:latin typeface="Times New Roman"/>
                        </a:rPr>
                        <a:t> </a:t>
                      </a:r>
                      <a:r>
                        <a:rPr lang="ru-RU" sz="1000" b="0" dirty="0" err="1">
                          <a:effectLst/>
                          <a:latin typeface="Times New Roman"/>
                        </a:rPr>
                        <a:t>Альфия</a:t>
                      </a:r>
                      <a:r>
                        <a:rPr lang="ru-RU" sz="1000" b="0" dirty="0">
                          <a:effectLst/>
                          <a:latin typeface="Times New Roman"/>
                        </a:rPr>
                        <a:t> </a:t>
                      </a:r>
                      <a:r>
                        <a:rPr lang="ru-RU" sz="1000" b="0" dirty="0" err="1">
                          <a:effectLst/>
                          <a:latin typeface="Times New Roman"/>
                        </a:rPr>
                        <a:t>Зинуровна</a:t>
                      </a:r>
                      <a:r>
                        <a:rPr lang="ru-RU" sz="1000" b="0" dirty="0">
                          <a:effectLst/>
                          <a:latin typeface="Times New Roman"/>
                        </a:rPr>
                        <a:t> провела с участниками семинара мастер - класс «Плюс, минус , интересно» - это обучение –через движение, обучение –через творчество. В завершении работы семинара проведена рефлексия, которая показала высокий интерес к предложенной теме.</a:t>
                      </a:r>
                    </a:p>
                  </a:txBody>
                  <a:tcPr marL="28575" marR="28575" marT="19050" marB="19050"/>
                </a:tc>
              </a:tr>
            </a:tbl>
          </a:graphicData>
        </a:graphic>
      </p:graphicFrame>
    </p:spTree>
    <p:extLst>
      <p:ext uri="{BB962C8B-B14F-4D97-AF65-F5344CB8AC3E}">
        <p14:creationId xmlns:p14="http://schemas.microsoft.com/office/powerpoint/2010/main" val="47040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13113612"/>
              </p:ext>
            </p:extLst>
          </p:nvPr>
        </p:nvGraphicFramePr>
        <p:xfrm>
          <a:off x="344904" y="208546"/>
          <a:ext cx="9031708" cy="5988066"/>
        </p:xfrm>
        <a:graphic>
          <a:graphicData uri="http://schemas.openxmlformats.org/drawingml/2006/table">
            <a:tbl>
              <a:tblPr firstRow="1" bandRow="1">
                <a:tableStyleId>{8A107856-5554-42FB-B03E-39F5DBC370BA}</a:tableStyleId>
              </a:tblPr>
              <a:tblGrid>
                <a:gridCol w="473594"/>
                <a:gridCol w="2106894"/>
                <a:gridCol w="1290244"/>
                <a:gridCol w="2093760"/>
                <a:gridCol w="1312132"/>
                <a:gridCol w="994547"/>
                <a:gridCol w="760537"/>
              </a:tblGrid>
              <a:tr h="733178">
                <a:tc>
                  <a:txBody>
                    <a:bodyPr/>
                    <a:lstStyle/>
                    <a:p>
                      <a:r>
                        <a:rPr lang="kk-KZ" sz="1200" dirty="0" smtClean="0">
                          <a:latin typeface="Times New Roman" panose="02020603050405020304" pitchFamily="18" charset="0"/>
                          <a:cs typeface="Times New Roman" panose="02020603050405020304" pitchFamily="18" charset="0"/>
                        </a:rPr>
                        <a:t>6</a:t>
                      </a:r>
                      <a:endParaRPr lang="ru-RU" sz="1200" dirty="0">
                        <a:latin typeface="Times New Roman" panose="02020603050405020304" pitchFamily="18" charset="0"/>
                        <a:cs typeface="Times New Roman" panose="02020603050405020304" pitchFamily="18" charset="0"/>
                      </a:endParaRPr>
                    </a:p>
                  </a:txBody>
                  <a:tcPr/>
                </a:tc>
                <a:tc>
                  <a:txBody>
                    <a:bodyPr/>
                    <a:lstStyle/>
                    <a:p>
                      <a:r>
                        <a:rPr lang="kk-KZ" sz="1200" b="0" dirty="0" smtClean="0">
                          <a:latin typeface="Times New Roman" panose="02020603050405020304" pitchFamily="18" charset="0"/>
                          <a:cs typeface="Times New Roman" panose="02020603050405020304" pitchFamily="18" charset="0"/>
                        </a:rPr>
                        <a:t>Разминка по креативу через решение ТРИЗ задач</a:t>
                      </a:r>
                      <a:endParaRPr lang="ru-RU" sz="1200" b="0" dirty="0">
                        <a:latin typeface="Times New Roman" panose="02020603050405020304" pitchFamily="18" charset="0"/>
                        <a:cs typeface="Times New Roman" panose="02020603050405020304" pitchFamily="18" charset="0"/>
                      </a:endParaRPr>
                    </a:p>
                  </a:txBody>
                  <a:tcPr marL="28575" marR="28575" marT="19050" marB="19050"/>
                </a:tc>
                <a:tc>
                  <a:txBody>
                    <a:bodyPr/>
                    <a:lstStyle/>
                    <a:p>
                      <a:r>
                        <a:rPr lang="kk-KZ" sz="1200" b="0" dirty="0" smtClean="0">
                          <a:latin typeface="Times New Roman" panose="02020603050405020304" pitchFamily="18" charset="0"/>
                          <a:cs typeface="Times New Roman" panose="02020603050405020304" pitchFamily="18" charset="0"/>
                        </a:rPr>
                        <a:t>Онлайн </a:t>
                      </a:r>
                      <a:endParaRPr lang="ru-RU" sz="1200" b="0" dirty="0">
                        <a:latin typeface="Times New Roman" panose="02020603050405020304" pitchFamily="18" charset="0"/>
                        <a:cs typeface="Times New Roman" panose="02020603050405020304" pitchFamily="18" charset="0"/>
                      </a:endParaRPr>
                    </a:p>
                  </a:txBody>
                  <a:tcPr marL="28575" marR="28575" marT="19050" marB="19050"/>
                </a:tc>
                <a:tc>
                  <a:txBody>
                    <a:bodyPr/>
                    <a:lstStyle/>
                    <a:p>
                      <a:endParaRPr lang="ru-RU" sz="1200" dirty="0">
                        <a:latin typeface="Times New Roman" panose="02020603050405020304" pitchFamily="18" charset="0"/>
                        <a:cs typeface="Times New Roman" panose="02020603050405020304" pitchFamily="18" charset="0"/>
                      </a:endParaRPr>
                    </a:p>
                  </a:txBody>
                  <a:tcPr marL="28575" marR="28575" marT="19050" marB="19050"/>
                </a:tc>
                <a:tc>
                  <a:txBody>
                    <a:bodyPr/>
                    <a:lstStyle/>
                    <a:p>
                      <a:r>
                        <a:rPr lang="kk-KZ" sz="1200" b="0" dirty="0" smtClean="0">
                          <a:latin typeface="Times New Roman" panose="02020603050405020304" pitchFamily="18" charset="0"/>
                          <a:cs typeface="Times New Roman" panose="02020603050405020304" pitchFamily="18" charset="0"/>
                        </a:rPr>
                        <a:t>До</a:t>
                      </a:r>
                      <a:r>
                        <a:rPr lang="kk-KZ" sz="1200" b="0" baseline="0" dirty="0" smtClean="0">
                          <a:latin typeface="Times New Roman" panose="02020603050405020304" pitchFamily="18" charset="0"/>
                          <a:cs typeface="Times New Roman" panose="02020603050405020304" pitchFamily="18" charset="0"/>
                        </a:rPr>
                        <a:t> 7 мая</a:t>
                      </a:r>
                      <a:endParaRPr lang="ru-RU" sz="1200" b="0" dirty="0">
                        <a:latin typeface="Times New Roman" panose="02020603050405020304" pitchFamily="18" charset="0"/>
                        <a:cs typeface="Times New Roman" panose="02020603050405020304" pitchFamily="18" charset="0"/>
                      </a:endParaRPr>
                    </a:p>
                  </a:txBody>
                  <a:tcPr marL="28575" marR="28575" marT="19050" marB="19050"/>
                </a:tc>
                <a:tc>
                  <a:txBody>
                    <a:bodyPr/>
                    <a:lstStyle/>
                    <a:p>
                      <a:endParaRPr lang="ru-RU" sz="1200" dirty="0">
                        <a:latin typeface="Times New Roman" panose="02020603050405020304" pitchFamily="18" charset="0"/>
                        <a:cs typeface="Times New Roman" panose="02020603050405020304" pitchFamily="18" charset="0"/>
                      </a:endParaRPr>
                    </a:p>
                  </a:txBody>
                  <a:tcPr marL="28575" marR="28575" marT="19050" marB="19050"/>
                </a:tc>
                <a:tc>
                  <a:txBody>
                    <a:bodyPr/>
                    <a:lstStyle/>
                    <a:p>
                      <a:pPr rtl="0" fontAlgn="t"/>
                      <a:endParaRPr lang="ru-RU" sz="1200">
                        <a:effectLst/>
                        <a:latin typeface="Times New Roman" panose="02020603050405020304" pitchFamily="18" charset="0"/>
                        <a:cs typeface="Times New Roman" panose="02020603050405020304" pitchFamily="18" charset="0"/>
                      </a:endParaRPr>
                    </a:p>
                  </a:txBody>
                  <a:tcPr marL="28575" marR="28575" marT="19050" marB="19050"/>
                </a:tc>
              </a:tr>
              <a:tr h="1151771">
                <a:tc>
                  <a:txBody>
                    <a:bodyPr/>
                    <a:lstStyle/>
                    <a:p>
                      <a:r>
                        <a:rPr lang="kk-KZ" sz="1200" dirty="0" smtClean="0">
                          <a:latin typeface="Times New Roman" panose="02020603050405020304" pitchFamily="18" charset="0"/>
                          <a:cs typeface="Times New Roman" panose="02020603050405020304" pitchFamily="18" charset="0"/>
                        </a:rPr>
                        <a:t>7</a:t>
                      </a:r>
                      <a:endParaRPr lang="ru-RU" sz="120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panose="02020603050405020304" pitchFamily="18" charset="0"/>
                          <a:cs typeface="Times New Roman" panose="02020603050405020304" pitchFamily="18" charset="0"/>
                        </a:rPr>
                        <a:t>«Применение инновационного приема «Кубик </a:t>
                      </a:r>
                      <a:r>
                        <a:rPr lang="ru-RU" sz="1200" b="0" dirty="0" err="1">
                          <a:effectLst/>
                          <a:latin typeface="Times New Roman" panose="02020603050405020304" pitchFamily="18" charset="0"/>
                          <a:cs typeface="Times New Roman" panose="02020603050405020304" pitchFamily="18" charset="0"/>
                        </a:rPr>
                        <a:t>Блумa</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нa</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зaнятиях</a:t>
                      </a:r>
                      <a:r>
                        <a:rPr lang="ru-RU" sz="1200" b="0" dirty="0">
                          <a:effectLst/>
                          <a:latin typeface="Times New Roman" panose="02020603050405020304" pitchFamily="18" charset="0"/>
                          <a:cs typeface="Times New Roman" panose="02020603050405020304" pitchFamily="18" charset="0"/>
                        </a:rPr>
                        <a:t> c детьми дошкольного </a:t>
                      </a:r>
                      <a:r>
                        <a:rPr lang="ru-RU" sz="1200" b="0" dirty="0" err="1">
                          <a:effectLst/>
                          <a:latin typeface="Times New Roman" panose="02020603050405020304" pitchFamily="18" charset="0"/>
                          <a:cs typeface="Times New Roman" panose="02020603050405020304" pitchFamily="18" charset="0"/>
                        </a:rPr>
                        <a:t>возрacтa</a:t>
                      </a:r>
                      <a:r>
                        <a:rPr lang="ru-RU" sz="1200" b="0" dirty="0">
                          <a:effectLst/>
                          <a:latin typeface="Times New Roman" panose="02020603050405020304" pitchFamily="18" charset="0"/>
                          <a:cs typeface="Times New Roman" panose="02020603050405020304" pitchFamily="18" charset="0"/>
                        </a:rPr>
                        <a:t>»</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Мастер класс</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Научить педагогов применению инновационного приема «Кубик </a:t>
                      </a:r>
                      <a:r>
                        <a:rPr lang="ru-RU" sz="1200" b="0" dirty="0" err="1">
                          <a:effectLst/>
                          <a:latin typeface="Times New Roman" panose="02020603050405020304" pitchFamily="18" charset="0"/>
                          <a:cs typeface="Times New Roman" panose="02020603050405020304" pitchFamily="18" charset="0"/>
                        </a:rPr>
                        <a:t>Блумa</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нa</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зaнятиях</a:t>
                      </a:r>
                      <a:r>
                        <a:rPr lang="ru-RU" sz="1200" b="0" dirty="0">
                          <a:effectLst/>
                          <a:latin typeface="Times New Roman" panose="02020603050405020304" pitchFamily="18" charset="0"/>
                          <a:cs typeface="Times New Roman" panose="02020603050405020304" pitchFamily="18" charset="0"/>
                        </a:rPr>
                        <a:t> c детьми дошкольного </a:t>
                      </a:r>
                      <a:r>
                        <a:rPr lang="ru-RU" sz="1200" b="0" dirty="0" err="1">
                          <a:effectLst/>
                          <a:latin typeface="Times New Roman" panose="02020603050405020304" pitchFamily="18" charset="0"/>
                          <a:cs typeface="Times New Roman" panose="02020603050405020304" pitchFamily="18" charset="0"/>
                        </a:rPr>
                        <a:t>возрacтa</a:t>
                      </a:r>
                      <a:endParaRPr lang="ru-RU" sz="1200" b="0" dirty="0">
                        <a:effectLst/>
                        <a:latin typeface="Times New Roman" panose="02020603050405020304" pitchFamily="18" charset="0"/>
                        <a:cs typeface="Times New Roman" panose="02020603050405020304" pitchFamily="18" charset="0"/>
                      </a:endParaRP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21 мая</a:t>
                      </a:r>
                    </a:p>
                  </a:txBody>
                  <a:tcPr marL="28575" marR="28575" marT="19050" marB="19050"/>
                </a:tc>
                <a:tc>
                  <a:txBody>
                    <a:bodyPr/>
                    <a:lstStyle/>
                    <a:p>
                      <a:pPr rtl="0" fontAlgn="t"/>
                      <a:r>
                        <a:rPr lang="ru-RU" sz="1200" b="0" dirty="0" err="1">
                          <a:effectLst/>
                          <a:latin typeface="Times New Roman" panose="02020603050405020304" pitchFamily="18" charset="0"/>
                          <a:cs typeface="Times New Roman" panose="02020603050405020304" pitchFamily="18" charset="0"/>
                        </a:rPr>
                        <a:t>Рахимжанова</a:t>
                      </a:r>
                      <a:r>
                        <a:rPr lang="ru-RU" sz="1200" b="0" dirty="0">
                          <a:effectLst/>
                          <a:latin typeface="Times New Roman" panose="02020603050405020304" pitchFamily="18" charset="0"/>
                          <a:cs typeface="Times New Roman" panose="02020603050405020304" pitchFamily="18" charset="0"/>
                        </a:rPr>
                        <a:t> А.К.</a:t>
                      </a:r>
                      <a:br>
                        <a:rPr lang="ru-RU" sz="1200" b="0" dirty="0">
                          <a:effectLst/>
                          <a:latin typeface="Times New Roman" panose="02020603050405020304" pitchFamily="18" charset="0"/>
                          <a:cs typeface="Times New Roman" panose="02020603050405020304" pitchFamily="18" charset="0"/>
                        </a:rPr>
                      </a:br>
                      <a:r>
                        <a:rPr lang="ru-RU" sz="1200" b="0" dirty="0" err="1">
                          <a:effectLst/>
                          <a:latin typeface="Times New Roman" panose="02020603050405020304" pitchFamily="18" charset="0"/>
                          <a:cs typeface="Times New Roman" panose="02020603050405020304" pitchFamily="18" charset="0"/>
                        </a:rPr>
                        <a:t>Оспанова</a:t>
                      </a:r>
                      <a:r>
                        <a:rPr lang="ru-RU" sz="1200" b="0" dirty="0">
                          <a:effectLst/>
                          <a:latin typeface="Times New Roman" panose="02020603050405020304" pitchFamily="18" charset="0"/>
                          <a:cs typeface="Times New Roman" panose="02020603050405020304" pitchFamily="18" charset="0"/>
                        </a:rPr>
                        <a:t> Ж.Е</a:t>
                      </a:r>
                      <a:r>
                        <a:rPr lang="ru-RU" sz="1200" b="0" dirty="0" smtClean="0">
                          <a:effectLst/>
                          <a:latin typeface="Times New Roman" panose="02020603050405020304" pitchFamily="18" charset="0"/>
                          <a:cs typeface="Times New Roman" panose="02020603050405020304" pitchFamily="18" charset="0"/>
                        </a:rPr>
                        <a:t>.</a:t>
                      </a:r>
                    </a:p>
                    <a:p>
                      <a:pPr rtl="0" fontAlgn="t"/>
                      <a:r>
                        <a:rPr lang="kk-KZ" sz="1200" b="0" dirty="0" smtClean="0">
                          <a:effectLst/>
                          <a:latin typeface="Times New Roman" panose="02020603050405020304" pitchFamily="18" charset="0"/>
                          <a:cs typeface="Times New Roman" panose="02020603050405020304" pitchFamily="18" charset="0"/>
                        </a:rPr>
                        <a:t>Красникова Л.Н.</a:t>
                      </a:r>
                      <a:endParaRPr lang="ru-RU" sz="1200" b="0" dirty="0">
                        <a:effectLst/>
                        <a:latin typeface="Times New Roman" panose="02020603050405020304" pitchFamily="18" charset="0"/>
                        <a:cs typeface="Times New Roman" panose="02020603050405020304" pitchFamily="18" charset="0"/>
                      </a:endParaRPr>
                    </a:p>
                  </a:txBody>
                  <a:tcPr marL="28575" marR="28575" marT="19050" marB="19050"/>
                </a:tc>
                <a:tc>
                  <a:txBody>
                    <a:bodyPr/>
                    <a:lstStyle/>
                    <a:p>
                      <a:endParaRPr lang="ru-RU" sz="1200" dirty="0">
                        <a:latin typeface="Times New Roman" panose="02020603050405020304" pitchFamily="18" charset="0"/>
                        <a:cs typeface="Times New Roman" panose="02020603050405020304" pitchFamily="18" charset="0"/>
                      </a:endParaRPr>
                    </a:p>
                  </a:txBody>
                  <a:tcPr marL="28575" marR="28575" marT="19050" marB="19050"/>
                </a:tc>
              </a:tr>
              <a:tr h="993931">
                <a:tc>
                  <a:txBody>
                    <a:bodyPr/>
                    <a:lstStyle/>
                    <a:p>
                      <a:r>
                        <a:rPr lang="kk-KZ" sz="1200" dirty="0" smtClean="0">
                          <a:latin typeface="Times New Roman" panose="02020603050405020304" pitchFamily="18" charset="0"/>
                          <a:cs typeface="Times New Roman" panose="02020603050405020304" pitchFamily="18" charset="0"/>
                        </a:rPr>
                        <a:t>8</a:t>
                      </a:r>
                      <a:endParaRPr lang="ru-RU" sz="120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panose="02020603050405020304" pitchFamily="18" charset="0"/>
                          <a:cs typeface="Times New Roman" panose="02020603050405020304" pitchFamily="18" charset="0"/>
                        </a:rPr>
                        <a:t>Обратная связь педагогов ДО </a:t>
                      </a:r>
                      <a:r>
                        <a:rPr lang="ru-RU" sz="1200" b="0" dirty="0" err="1">
                          <a:effectLst/>
                          <a:latin typeface="Times New Roman" panose="02020603050405020304" pitchFamily="18" charset="0"/>
                          <a:cs typeface="Times New Roman" panose="02020603050405020304" pitchFamily="18" charset="0"/>
                        </a:rPr>
                        <a:t>г.Кокшетау</a:t>
                      </a:r>
                      <a:endParaRPr lang="ru-RU" sz="1200" b="0" dirty="0">
                        <a:effectLst/>
                        <a:latin typeface="Times New Roman" panose="02020603050405020304" pitchFamily="18" charset="0"/>
                        <a:cs typeface="Times New Roman" panose="02020603050405020304" pitchFamily="18" charset="0"/>
                      </a:endParaRP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Видеоотчет</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Отчетный видеоролик - это реклама услуг по организации и проведению мероприятий, рассчитанная на перспективу роста.</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До 15 июня</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Педагоги ДО </a:t>
                      </a:r>
                      <a:r>
                        <a:rPr lang="ru-RU" sz="1200" b="0" dirty="0" err="1">
                          <a:effectLst/>
                          <a:latin typeface="Times New Roman" panose="02020603050405020304" pitchFamily="18" charset="0"/>
                          <a:cs typeface="Times New Roman" panose="02020603050405020304" pitchFamily="18" charset="0"/>
                        </a:rPr>
                        <a:t>г.Кокшетау</a:t>
                      </a:r>
                      <a:endParaRPr lang="ru-RU" sz="1200" b="0" dirty="0">
                        <a:effectLst/>
                        <a:latin typeface="Times New Roman" panose="02020603050405020304" pitchFamily="18" charset="0"/>
                        <a:cs typeface="Times New Roman" panose="02020603050405020304" pitchFamily="18" charset="0"/>
                      </a:endParaRPr>
                    </a:p>
                  </a:txBody>
                  <a:tcPr marL="28575" marR="28575" marT="19050" marB="19050"/>
                </a:tc>
                <a:tc>
                  <a:txBody>
                    <a:bodyPr/>
                    <a:lstStyle/>
                    <a:p>
                      <a:pPr rtl="0" fontAlgn="t"/>
                      <a:endParaRPr lang="kk-KZ" sz="1200" dirty="0" smtClean="0">
                        <a:effectLst/>
                        <a:latin typeface="Times New Roman" panose="02020603050405020304" pitchFamily="18" charset="0"/>
                        <a:cs typeface="Times New Roman" panose="02020603050405020304" pitchFamily="18" charset="0"/>
                      </a:endParaRPr>
                    </a:p>
                    <a:p>
                      <a:pPr rtl="0" fontAlgn="t"/>
                      <a:endParaRPr lang="ru-RU" sz="1200" dirty="0">
                        <a:effectLst/>
                        <a:latin typeface="Times New Roman" panose="02020603050405020304" pitchFamily="18" charset="0"/>
                        <a:cs typeface="Times New Roman" panose="02020603050405020304" pitchFamily="18" charset="0"/>
                      </a:endParaRPr>
                    </a:p>
                  </a:txBody>
                  <a:tcPr marL="28575" marR="28575" marT="19050" marB="19050"/>
                </a:tc>
              </a:tr>
              <a:tr h="1680250">
                <a:tc>
                  <a:txBody>
                    <a:bodyPr/>
                    <a:lstStyle/>
                    <a:p>
                      <a:r>
                        <a:rPr lang="kk-KZ" sz="1200" dirty="0" smtClean="0">
                          <a:latin typeface="Times New Roman" panose="02020603050405020304" pitchFamily="18" charset="0"/>
                          <a:cs typeface="Times New Roman" panose="02020603050405020304" pitchFamily="18" charset="0"/>
                        </a:rPr>
                        <a:t>9</a:t>
                      </a:r>
                      <a:endParaRPr lang="ru-RU" sz="120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smtClean="0">
                          <a:effectLst/>
                          <a:latin typeface="Times New Roman" panose="02020603050405020304" pitchFamily="18" charset="0"/>
                          <a:cs typeface="Times New Roman" panose="02020603050405020304" pitchFamily="18" charset="0"/>
                        </a:rPr>
                        <a:t>Технология «Дерево </a:t>
                      </a:r>
                      <a:r>
                        <a:rPr lang="ru-RU" sz="1200" b="0" dirty="0">
                          <a:effectLst/>
                          <a:latin typeface="Times New Roman" panose="02020603050405020304" pitchFamily="18" charset="0"/>
                          <a:cs typeface="Times New Roman" panose="02020603050405020304" pitchFamily="18" charset="0"/>
                        </a:rPr>
                        <a:t>предсказании</a:t>
                      </a:r>
                      <a:r>
                        <a:rPr lang="ru-RU" sz="1200" b="0" dirty="0" smtClean="0">
                          <a:effectLst/>
                          <a:latin typeface="Times New Roman" panose="02020603050405020304" pitchFamily="18" charset="0"/>
                          <a:cs typeface="Times New Roman" panose="02020603050405020304" pitchFamily="18" charset="0"/>
                        </a:rPr>
                        <a:t>»</a:t>
                      </a:r>
                      <a:endParaRPr lang="ru-RU" sz="1200" b="0" dirty="0">
                        <a:effectLst/>
                        <a:latin typeface="Times New Roman" panose="02020603050405020304" pitchFamily="18" charset="0"/>
                        <a:cs typeface="Times New Roman" panose="02020603050405020304" pitchFamily="18" charset="0"/>
                      </a:endParaRP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Мастер – класс</a:t>
                      </a:r>
                    </a:p>
                  </a:txBody>
                  <a:tcPr marL="28575" marR="28575" marT="19050" marB="19050"/>
                </a:tc>
                <a:tc>
                  <a:txBody>
                    <a:bodyPr/>
                    <a:lstStyle/>
                    <a:p>
                      <a:pPr rtl="0" fontAlgn="t"/>
                      <a:r>
                        <a:rPr lang="ru-RU" sz="1200" b="0">
                          <a:effectLst/>
                          <a:latin typeface="Times New Roman" panose="02020603050405020304" pitchFamily="18" charset="0"/>
                          <a:cs typeface="Times New Roman" panose="02020603050405020304" pitchFamily="18" charset="0"/>
                        </a:rPr>
                        <a:t>развитие образного мышления, расширение творческих и логических горизонтовмышления ребенка, развите навыков находить аргументы, требующие новой информации, переводить визуальную информацию в вербальную знаковую систему</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25 сентября</a:t>
                      </a:r>
                    </a:p>
                  </a:txBody>
                  <a:tcPr marL="28575" marR="28575" marT="19050" marB="19050"/>
                </a:tc>
                <a:tc>
                  <a:txBody>
                    <a:bodyPr/>
                    <a:lstStyle/>
                    <a:p>
                      <a:pPr rtl="0" fontAlgn="t"/>
                      <a:r>
                        <a:rPr lang="ru-RU" sz="1200" b="0" dirty="0" err="1">
                          <a:effectLst/>
                          <a:latin typeface="Times New Roman" panose="02020603050405020304" pitchFamily="18" charset="0"/>
                          <a:cs typeface="Times New Roman" panose="02020603050405020304" pitchFamily="18" charset="0"/>
                        </a:rPr>
                        <a:t>Рахимжанова</a:t>
                      </a:r>
                      <a:r>
                        <a:rPr lang="ru-RU" sz="1200" b="0" dirty="0">
                          <a:effectLst/>
                          <a:latin typeface="Times New Roman" panose="02020603050405020304" pitchFamily="18" charset="0"/>
                          <a:cs typeface="Times New Roman" panose="02020603050405020304" pitchFamily="18" charset="0"/>
                        </a:rPr>
                        <a:t> А.К.</a:t>
                      </a:r>
                      <a:br>
                        <a:rPr lang="ru-RU" sz="1200" b="0" dirty="0">
                          <a:effectLst/>
                          <a:latin typeface="Times New Roman" panose="02020603050405020304" pitchFamily="18" charset="0"/>
                          <a:cs typeface="Times New Roman" panose="02020603050405020304" pitchFamily="18" charset="0"/>
                        </a:rPr>
                      </a:br>
                      <a:r>
                        <a:rPr lang="ru-RU" sz="1200" b="0" dirty="0" err="1">
                          <a:effectLst/>
                          <a:latin typeface="Times New Roman" panose="02020603050405020304" pitchFamily="18" charset="0"/>
                          <a:cs typeface="Times New Roman" panose="02020603050405020304" pitchFamily="18" charset="0"/>
                        </a:rPr>
                        <a:t>Шарипова</a:t>
                      </a:r>
                      <a:r>
                        <a:rPr lang="ru-RU" sz="1200" b="0" dirty="0">
                          <a:effectLst/>
                          <a:latin typeface="Times New Roman" panose="02020603050405020304" pitchFamily="18" charset="0"/>
                          <a:cs typeface="Times New Roman" panose="02020603050405020304" pitchFamily="18" charset="0"/>
                        </a:rPr>
                        <a:t> Г.К.</a:t>
                      </a:r>
                    </a:p>
                  </a:txBody>
                  <a:tcPr marL="28575" marR="28575" marT="19050" marB="19050"/>
                </a:tc>
                <a:tc>
                  <a:txBody>
                    <a:bodyPr/>
                    <a:lstStyle/>
                    <a:p>
                      <a:pPr rtl="0" fontAlgn="t"/>
                      <a:endParaRPr lang="ru-RU" sz="1200" dirty="0">
                        <a:effectLst/>
                        <a:latin typeface="Times New Roman" panose="02020603050405020304" pitchFamily="18" charset="0"/>
                        <a:cs typeface="Times New Roman" panose="02020603050405020304" pitchFamily="18" charset="0"/>
                      </a:endParaRPr>
                    </a:p>
                  </a:txBody>
                  <a:tcPr marL="28575" marR="28575" marT="19050" marB="19050"/>
                </a:tc>
              </a:tr>
              <a:tr h="1425166">
                <a:tc>
                  <a:txBody>
                    <a:bodyPr/>
                    <a:lstStyle/>
                    <a:p>
                      <a:r>
                        <a:rPr lang="kk-KZ" sz="1200" dirty="0" smtClean="0">
                          <a:latin typeface="Times New Roman" panose="02020603050405020304" pitchFamily="18" charset="0"/>
                          <a:cs typeface="Times New Roman" panose="02020603050405020304" pitchFamily="18" charset="0"/>
                        </a:rPr>
                        <a:t>10</a:t>
                      </a:r>
                      <a:endParaRPr lang="ru-RU" sz="120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panose="02020603050405020304" pitchFamily="18" charset="0"/>
                          <a:cs typeface="Times New Roman" panose="02020603050405020304" pitchFamily="18" charset="0"/>
                        </a:rPr>
                        <a:t>«Современные тенденции и подходы к организации ОД» </a:t>
                      </a:r>
                      <a:endParaRPr lang="ru-RU" sz="1200" b="0" dirty="0" smtClean="0">
                        <a:effectLst/>
                        <a:latin typeface="Times New Roman" panose="02020603050405020304" pitchFamily="18" charset="0"/>
                        <a:cs typeface="Times New Roman" panose="02020603050405020304" pitchFamily="18" charset="0"/>
                      </a:endParaRPr>
                    </a:p>
                    <a:p>
                      <a:pPr rtl="0" fontAlgn="t"/>
                      <a:r>
                        <a:rPr lang="ru-RU" sz="1200" b="0" dirty="0" smtClean="0">
                          <a:effectLst/>
                          <a:latin typeface="Times New Roman" panose="02020603050405020304" pitchFamily="18" charset="0"/>
                          <a:cs typeface="Times New Roman" panose="02020603050405020304" pitchFamily="18" charset="0"/>
                        </a:rPr>
                        <a:t>1 </a:t>
                      </a:r>
                      <a:r>
                        <a:rPr lang="ru-RU" sz="1200" b="0" dirty="0">
                          <a:effectLst/>
                          <a:latin typeface="Times New Roman" panose="02020603050405020304" pitchFamily="18" charset="0"/>
                          <a:cs typeface="Times New Roman" panose="02020603050405020304" pitchFamily="18" charset="0"/>
                        </a:rPr>
                        <a:t>Модуль «Хочу поделиться</a:t>
                      </a:r>
                      <a:r>
                        <a:rPr lang="ru-RU" sz="1200" b="0" dirty="0" smtClean="0">
                          <a:effectLst/>
                          <a:latin typeface="Times New Roman" panose="02020603050405020304" pitchFamily="18" charset="0"/>
                          <a:cs typeface="Times New Roman" panose="02020603050405020304" pitchFamily="18" charset="0"/>
                        </a:rPr>
                        <a:t>»</a:t>
                      </a:r>
                    </a:p>
                    <a:p>
                      <a:pPr rtl="0" fontAlgn="t"/>
                      <a:r>
                        <a:rPr lang="ru-RU" sz="1200" b="0" dirty="0" smtClean="0">
                          <a:effectLst/>
                          <a:latin typeface="Times New Roman" panose="02020603050405020304" pitchFamily="18" charset="0"/>
                          <a:cs typeface="Times New Roman" panose="02020603050405020304" pitchFamily="18" charset="0"/>
                        </a:rPr>
                        <a:t> </a:t>
                      </a:r>
                      <a:r>
                        <a:rPr lang="ru-RU" sz="1200" b="0" dirty="0">
                          <a:effectLst/>
                          <a:latin typeface="Times New Roman" panose="02020603050405020304" pitchFamily="18" charset="0"/>
                          <a:cs typeface="Times New Roman" panose="02020603050405020304" pitchFamily="18" charset="0"/>
                        </a:rPr>
                        <a:t>2 модуль «Банк идей</a:t>
                      </a:r>
                      <a:r>
                        <a:rPr lang="ru-RU" sz="1200" b="0" dirty="0" smtClean="0">
                          <a:effectLst/>
                          <a:latin typeface="Times New Roman" panose="02020603050405020304" pitchFamily="18" charset="0"/>
                          <a:cs typeface="Times New Roman" panose="02020603050405020304" pitchFamily="18" charset="0"/>
                        </a:rPr>
                        <a:t>»,</a:t>
                      </a:r>
                    </a:p>
                    <a:p>
                      <a:pPr rtl="0" fontAlgn="t"/>
                      <a:r>
                        <a:rPr lang="ru-RU" sz="1200" b="0" dirty="0" smtClean="0">
                          <a:effectLst/>
                          <a:latin typeface="Times New Roman" panose="02020603050405020304" pitchFamily="18" charset="0"/>
                          <a:cs typeface="Times New Roman" panose="02020603050405020304" pitchFamily="18" charset="0"/>
                        </a:rPr>
                        <a:t> </a:t>
                      </a:r>
                      <a:r>
                        <a:rPr lang="ru-RU" sz="1200" b="0" dirty="0">
                          <a:effectLst/>
                          <a:latin typeface="Times New Roman" panose="02020603050405020304" pitchFamily="18" charset="0"/>
                          <a:cs typeface="Times New Roman" panose="02020603050405020304" pitchFamily="18" charset="0"/>
                        </a:rPr>
                        <a:t>3 модуль «Современное детство»</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Педагогический марафон</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провести цикл игровой образовательной деятельности по формированию критического мышления у детей дошкольного возраста</a:t>
                      </a:r>
                    </a:p>
                  </a:txBody>
                  <a:tcPr marL="28575" marR="28575" marT="19050" marB="19050"/>
                </a:tc>
                <a:tc>
                  <a:txBody>
                    <a:bodyPr/>
                    <a:lstStyle/>
                    <a:p>
                      <a:pPr rtl="0" fontAlgn="t"/>
                      <a:r>
                        <a:rPr lang="ru-RU" sz="1200" b="0" dirty="0">
                          <a:effectLst/>
                          <a:latin typeface="Times New Roman" panose="02020603050405020304" pitchFamily="18" charset="0"/>
                          <a:cs typeface="Times New Roman" panose="02020603050405020304" pitchFamily="18" charset="0"/>
                        </a:rPr>
                        <a:t>29 октября</a:t>
                      </a:r>
                    </a:p>
                  </a:txBody>
                  <a:tcPr marL="28575" marR="28575" marT="19050" marB="19050"/>
                </a:tc>
                <a:tc>
                  <a:txBody>
                    <a:bodyPr/>
                    <a:lstStyle/>
                    <a:p>
                      <a:pPr rtl="0" fontAlgn="t"/>
                      <a:r>
                        <a:rPr lang="ru-RU" sz="1200" b="0" dirty="0" err="1">
                          <a:effectLst/>
                          <a:latin typeface="Times New Roman" panose="02020603050405020304" pitchFamily="18" charset="0"/>
                          <a:cs typeface="Times New Roman" panose="02020603050405020304" pitchFamily="18" charset="0"/>
                        </a:rPr>
                        <a:t>Накенова</a:t>
                      </a:r>
                      <a:r>
                        <a:rPr lang="ru-RU" sz="1200" b="0" dirty="0">
                          <a:effectLst/>
                          <a:latin typeface="Times New Roman" panose="02020603050405020304" pitchFamily="18" charset="0"/>
                          <a:cs typeface="Times New Roman" panose="02020603050405020304" pitchFamily="18" charset="0"/>
                        </a:rPr>
                        <a:t> Д.М.</a:t>
                      </a:r>
                      <a:br>
                        <a:rPr lang="ru-RU" sz="1200" b="0" dirty="0">
                          <a:effectLst/>
                          <a:latin typeface="Times New Roman" panose="02020603050405020304" pitchFamily="18" charset="0"/>
                          <a:cs typeface="Times New Roman" panose="02020603050405020304" pitchFamily="18" charset="0"/>
                        </a:rPr>
                      </a:br>
                      <a:r>
                        <a:rPr lang="ru-RU" sz="1200" b="0" dirty="0" err="1">
                          <a:effectLst/>
                          <a:latin typeface="Times New Roman" panose="02020603050405020304" pitchFamily="18" charset="0"/>
                          <a:cs typeface="Times New Roman" panose="02020603050405020304" pitchFamily="18" charset="0"/>
                        </a:rPr>
                        <a:t>Сейтова</a:t>
                      </a:r>
                      <a:r>
                        <a:rPr lang="ru-RU" sz="1200" b="0" dirty="0">
                          <a:effectLst/>
                          <a:latin typeface="Times New Roman" panose="02020603050405020304" pitchFamily="18" charset="0"/>
                          <a:cs typeface="Times New Roman" panose="02020603050405020304" pitchFamily="18" charset="0"/>
                        </a:rPr>
                        <a:t> У.А. </a:t>
                      </a:r>
                      <a:r>
                        <a:rPr lang="ru-RU" sz="1200" b="0" dirty="0" err="1">
                          <a:effectLst/>
                          <a:latin typeface="Times New Roman" panose="02020603050405020304" pitchFamily="18" charset="0"/>
                          <a:cs typeface="Times New Roman" panose="02020603050405020304" pitchFamily="18" charset="0"/>
                        </a:rPr>
                        <a:t>Каиржанова</a:t>
                      </a:r>
                      <a:r>
                        <a:rPr lang="ru-RU" sz="1200" b="0" dirty="0">
                          <a:effectLst/>
                          <a:latin typeface="Times New Roman" panose="02020603050405020304" pitchFamily="18" charset="0"/>
                          <a:cs typeface="Times New Roman" panose="02020603050405020304" pitchFamily="18" charset="0"/>
                        </a:rPr>
                        <a:t> Г.И. </a:t>
                      </a:r>
                      <a:r>
                        <a:rPr lang="ru-RU" sz="1200" b="0" dirty="0" err="1">
                          <a:effectLst/>
                          <a:latin typeface="Times New Roman" panose="02020603050405020304" pitchFamily="18" charset="0"/>
                          <a:cs typeface="Times New Roman" panose="02020603050405020304" pitchFamily="18" charset="0"/>
                        </a:rPr>
                        <a:t>Левшевич</a:t>
                      </a:r>
                      <a:r>
                        <a:rPr lang="ru-RU" sz="1200" b="0" dirty="0">
                          <a:effectLst/>
                          <a:latin typeface="Times New Roman" panose="02020603050405020304" pitchFamily="18" charset="0"/>
                          <a:cs typeface="Times New Roman" panose="02020603050405020304" pitchFamily="18" charset="0"/>
                        </a:rPr>
                        <a:t> Е.В.</a:t>
                      </a:r>
                    </a:p>
                  </a:txBody>
                  <a:tcPr marL="28575" marR="28575" marT="19050" marB="19050"/>
                </a:tc>
                <a:tc>
                  <a:txBody>
                    <a:bodyPr/>
                    <a:lstStyle/>
                    <a:p>
                      <a:pPr rtl="0" fontAlgn="t"/>
                      <a:endParaRPr lang="ru-RU" sz="1200" dirty="0">
                        <a:effectLst/>
                        <a:latin typeface="Times New Roman" panose="02020603050405020304" pitchFamily="18" charset="0"/>
                        <a:cs typeface="Times New Roman" panose="02020603050405020304" pitchFamily="18" charset="0"/>
                      </a:endParaRPr>
                    </a:p>
                  </a:txBody>
                  <a:tcPr marL="28575" marR="28575" marT="19050" marB="19050"/>
                </a:tc>
              </a:tr>
            </a:tbl>
          </a:graphicData>
        </a:graphic>
      </p:graphicFrame>
    </p:spTree>
    <p:extLst>
      <p:ext uri="{BB962C8B-B14F-4D97-AF65-F5344CB8AC3E}">
        <p14:creationId xmlns:p14="http://schemas.microsoft.com/office/powerpoint/2010/main" val="59087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782723121"/>
              </p:ext>
            </p:extLst>
          </p:nvPr>
        </p:nvGraphicFramePr>
        <p:xfrm>
          <a:off x="264694" y="425117"/>
          <a:ext cx="9545052" cy="5874618"/>
        </p:xfrm>
        <a:graphic>
          <a:graphicData uri="http://schemas.openxmlformats.org/drawingml/2006/table">
            <a:tbl>
              <a:tblPr firstRow="1" bandRow="1">
                <a:tableStyleId>{8A107856-5554-42FB-B03E-39F5DBC370BA}</a:tableStyleId>
              </a:tblPr>
              <a:tblGrid>
                <a:gridCol w="497306"/>
                <a:gridCol w="2684378"/>
                <a:gridCol w="1237917"/>
                <a:gridCol w="1943767"/>
                <a:gridCol w="1590842"/>
                <a:gridCol w="1590842"/>
              </a:tblGrid>
              <a:tr h="2422357">
                <a:tc>
                  <a:txBody>
                    <a:bodyPr/>
                    <a:lstStyle/>
                    <a:p>
                      <a:r>
                        <a:rPr lang="kk-KZ" sz="1400" b="0" dirty="0" smtClean="0">
                          <a:latin typeface="Times New Roman" panose="02020603050405020304" pitchFamily="18" charset="0"/>
                          <a:cs typeface="Times New Roman" panose="02020603050405020304" pitchFamily="18" charset="0"/>
                        </a:rPr>
                        <a:t>11</a:t>
                      </a:r>
                      <a:endParaRPr lang="ru-RU" sz="1400" b="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a:rPr>
                        <a:t>«Креативная форма взаимодействия </a:t>
                      </a:r>
                      <a:r>
                        <a:rPr lang="ru-RU" sz="1200" b="0" dirty="0" smtClean="0">
                          <a:effectLst/>
                          <a:latin typeface="Times New Roman"/>
                        </a:rPr>
                        <a:t>с родителями</a:t>
                      </a:r>
                      <a:r>
                        <a:rPr lang="ru-RU" sz="1200" b="0" dirty="0">
                          <a:effectLst/>
                          <a:latin typeface="Times New Roman"/>
                        </a:rPr>
                        <a:t>»</a:t>
                      </a:r>
                    </a:p>
                  </a:txBody>
                  <a:tcPr marL="28575" marR="28575" marT="19050" marB="19050"/>
                </a:tc>
                <a:tc>
                  <a:txBody>
                    <a:bodyPr/>
                    <a:lstStyle/>
                    <a:p>
                      <a:pPr rtl="0" fontAlgn="t"/>
                      <a:r>
                        <a:rPr lang="ru-RU" sz="1200" b="0">
                          <a:effectLst/>
                          <a:latin typeface="Times New Roman"/>
                        </a:rPr>
                        <a:t>Вебинар</a:t>
                      </a:r>
                    </a:p>
                  </a:txBody>
                  <a:tcPr marL="28575" marR="28575" marT="19050" marB="19050"/>
                </a:tc>
                <a:tc>
                  <a:txBody>
                    <a:bodyPr/>
                    <a:lstStyle/>
                    <a:p>
                      <a:pPr rtl="0" fontAlgn="t"/>
                      <a:r>
                        <a:rPr lang="ru-RU" sz="1200" b="0" dirty="0">
                          <a:effectLst/>
                          <a:latin typeface="Times New Roman"/>
                        </a:rPr>
                        <a:t>Как привлечь родителей к жизнедеятельности детей в детском саду?</a:t>
                      </a:r>
                      <a:br>
                        <a:rPr lang="ru-RU" sz="1200" b="0" dirty="0">
                          <a:effectLst/>
                          <a:latin typeface="Times New Roman"/>
                        </a:rPr>
                      </a:br>
                      <a:r>
                        <a:rPr lang="ru-RU" sz="1200" b="0" dirty="0">
                          <a:effectLst/>
                          <a:latin typeface="Times New Roman"/>
                        </a:rPr>
                        <a:t>Посмотрим на взаимодействие с родителями с точки зрения </a:t>
                      </a:r>
                      <a:r>
                        <a:rPr lang="ru-RU" sz="1200" b="0" dirty="0" err="1">
                          <a:effectLst/>
                          <a:latin typeface="Times New Roman"/>
                        </a:rPr>
                        <a:t>мерчандайзинга</a:t>
                      </a:r>
                      <a:r>
                        <a:rPr lang="ru-RU" sz="1200" b="0" dirty="0">
                          <a:effectLst/>
                          <a:latin typeface="Times New Roman"/>
                        </a:rPr>
                        <a:t/>
                      </a:r>
                      <a:br>
                        <a:rPr lang="ru-RU" sz="1200" b="0" dirty="0">
                          <a:effectLst/>
                          <a:latin typeface="Times New Roman"/>
                        </a:rPr>
                      </a:br>
                      <a:r>
                        <a:rPr lang="ru-RU" sz="1200" b="0" dirty="0">
                          <a:effectLst/>
                          <a:latin typeface="Times New Roman"/>
                        </a:rPr>
                        <a:t>Какие задачи ГОСО ДО решает данная форма взаимодействия с родителями?</a:t>
                      </a:r>
                      <a:br>
                        <a:rPr lang="ru-RU" sz="1200" b="0" dirty="0">
                          <a:effectLst/>
                          <a:latin typeface="Times New Roman"/>
                        </a:rPr>
                      </a:br>
                      <a:r>
                        <a:rPr lang="ru-RU" sz="1200" b="0" dirty="0">
                          <a:effectLst/>
                          <a:latin typeface="Times New Roman"/>
                        </a:rPr>
                        <a:t>Разберем понятие «педагогическая продукция</a:t>
                      </a:r>
                      <a:r>
                        <a:rPr lang="ru-RU" sz="1200" b="0" dirty="0" smtClean="0">
                          <a:effectLst/>
                          <a:latin typeface="Times New Roman"/>
                        </a:rPr>
                        <a:t>»</a:t>
                      </a:r>
                      <a:endParaRPr lang="ru-RU" sz="1200" b="0" dirty="0">
                        <a:effectLst/>
                        <a:latin typeface="Times New Roman"/>
                      </a:endParaRPr>
                    </a:p>
                  </a:txBody>
                  <a:tcPr marL="28575" marR="28575" marT="19050" marB="19050"/>
                </a:tc>
                <a:tc>
                  <a:txBody>
                    <a:bodyPr/>
                    <a:lstStyle/>
                    <a:p>
                      <a:pPr rtl="0" fontAlgn="t"/>
                      <a:r>
                        <a:rPr lang="ru-RU" sz="1200" b="0">
                          <a:effectLst/>
                          <a:latin typeface="Times New Roman"/>
                        </a:rPr>
                        <a:t>20 ноября</a:t>
                      </a:r>
                    </a:p>
                  </a:txBody>
                  <a:tcPr marL="28575" marR="28575" marT="19050" marB="19050"/>
                </a:tc>
                <a:tc>
                  <a:txBody>
                    <a:bodyPr/>
                    <a:lstStyle/>
                    <a:p>
                      <a:pPr rtl="0" fontAlgn="t"/>
                      <a:r>
                        <a:rPr lang="ru-RU" sz="1200" b="0">
                          <a:effectLst/>
                          <a:latin typeface="Times New Roman"/>
                        </a:rPr>
                        <a:t>Айжарыкова А.Ж.</a:t>
                      </a:r>
                      <a:br>
                        <a:rPr lang="ru-RU" sz="1200" b="0">
                          <a:effectLst/>
                          <a:latin typeface="Times New Roman"/>
                        </a:rPr>
                      </a:br>
                      <a:r>
                        <a:rPr lang="ru-RU" sz="1200" b="0">
                          <a:effectLst/>
                          <a:latin typeface="Times New Roman"/>
                        </a:rPr>
                        <a:t>Красникова Л.Н.</a:t>
                      </a:r>
                    </a:p>
                  </a:txBody>
                  <a:tcPr marL="28575" marR="28575" marT="19050" marB="19050"/>
                </a:tc>
              </a:tr>
              <a:tr h="723499">
                <a:tc>
                  <a:txBody>
                    <a:bodyPr/>
                    <a:lstStyle/>
                    <a:p>
                      <a:r>
                        <a:rPr lang="kk-KZ" sz="1400" b="0" dirty="0" smtClean="0">
                          <a:latin typeface="Times New Roman" panose="02020603050405020304" pitchFamily="18" charset="0"/>
                          <a:cs typeface="Times New Roman" panose="02020603050405020304" pitchFamily="18" charset="0"/>
                        </a:rPr>
                        <a:t>12</a:t>
                      </a:r>
                      <a:endParaRPr lang="ru-RU" sz="1400" b="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a:effectLst/>
                          <a:latin typeface="Times New Roman"/>
                        </a:rPr>
                        <a:t>«Творческий воспитатель –одаренный ребенок»</a:t>
                      </a:r>
                    </a:p>
                  </a:txBody>
                  <a:tcPr marL="28575" marR="28575" marT="19050" marB="19050"/>
                </a:tc>
                <a:tc>
                  <a:txBody>
                    <a:bodyPr/>
                    <a:lstStyle/>
                    <a:p>
                      <a:pPr rtl="0" fontAlgn="t"/>
                      <a:r>
                        <a:rPr lang="ru-RU" sz="1200" b="0">
                          <a:effectLst/>
                          <a:latin typeface="Times New Roman"/>
                        </a:rPr>
                        <a:t>Открытые просмотры</a:t>
                      </a:r>
                    </a:p>
                  </a:txBody>
                  <a:tcPr marL="28575" marR="28575" marT="19050" marB="19050"/>
                </a:tc>
                <a:tc>
                  <a:txBody>
                    <a:bodyPr/>
                    <a:lstStyle/>
                    <a:p>
                      <a:pPr rtl="0" fontAlgn="t"/>
                      <a:r>
                        <a:rPr lang="ru-RU" sz="1200" b="0">
                          <a:effectLst/>
                          <a:latin typeface="Times New Roman"/>
                        </a:rPr>
                        <a:t>практические мероприятия с использованием критического мышления</a:t>
                      </a:r>
                    </a:p>
                  </a:txBody>
                  <a:tcPr marL="28575" marR="28575" marT="19050" marB="19050"/>
                </a:tc>
                <a:tc>
                  <a:txBody>
                    <a:bodyPr/>
                    <a:lstStyle/>
                    <a:p>
                      <a:pPr rtl="0" fontAlgn="t"/>
                      <a:r>
                        <a:rPr lang="ru-RU" sz="1200" b="0">
                          <a:effectLst/>
                          <a:latin typeface="Times New Roman"/>
                        </a:rPr>
                        <a:t>2-7 декабря</a:t>
                      </a:r>
                    </a:p>
                  </a:txBody>
                  <a:tcPr marL="28575" marR="28575" marT="19050" marB="19050"/>
                </a:tc>
                <a:tc>
                  <a:txBody>
                    <a:bodyPr/>
                    <a:lstStyle/>
                    <a:p>
                      <a:pPr rtl="0" fontAlgn="t"/>
                      <a:r>
                        <a:rPr lang="ru-RU" sz="1200" b="0">
                          <a:effectLst/>
                          <a:latin typeface="Times New Roman"/>
                        </a:rPr>
                        <a:t>Педагоги ДО г.Кокшетау</a:t>
                      </a:r>
                    </a:p>
                  </a:txBody>
                  <a:tcPr marL="28575" marR="28575" marT="19050" marB="19050"/>
                </a:tc>
              </a:tr>
              <a:tr h="723499">
                <a:tc>
                  <a:txBody>
                    <a:bodyPr/>
                    <a:lstStyle/>
                    <a:p>
                      <a:r>
                        <a:rPr lang="kk-KZ" sz="1400" b="0" dirty="0" smtClean="0">
                          <a:latin typeface="Times New Roman" panose="02020603050405020304" pitchFamily="18" charset="0"/>
                          <a:cs typeface="Times New Roman" panose="02020603050405020304" pitchFamily="18" charset="0"/>
                        </a:rPr>
                        <a:t>13</a:t>
                      </a:r>
                      <a:endParaRPr lang="ru-RU" sz="1400" b="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a:rPr>
                        <a:t>Конференция по деятельности центров компетенций «Современные технологии в дошкольном образовании»</a:t>
                      </a:r>
                    </a:p>
                  </a:txBody>
                  <a:tcPr marL="28575" marR="28575" marT="19050" marB="19050"/>
                </a:tc>
                <a:tc>
                  <a:txBody>
                    <a:bodyPr/>
                    <a:lstStyle/>
                    <a:p>
                      <a:pPr rtl="0" fontAlgn="t"/>
                      <a:r>
                        <a:rPr lang="ru-RU" sz="1200" b="0">
                          <a:effectLst/>
                          <a:latin typeface="Times New Roman"/>
                        </a:rPr>
                        <a:t>Городская конференция</a:t>
                      </a:r>
                    </a:p>
                  </a:txBody>
                  <a:tcPr marL="28575" marR="28575" marT="19050" marB="19050"/>
                </a:tc>
                <a:tc>
                  <a:txBody>
                    <a:bodyPr/>
                    <a:lstStyle/>
                    <a:p>
                      <a:pPr rtl="0" fontAlgn="t"/>
                      <a:r>
                        <a:rPr lang="ru-RU" sz="1200" b="0">
                          <a:effectLst/>
                          <a:latin typeface="Times New Roman"/>
                        </a:rPr>
                        <a:t>Обмен опытом , отчет о проделанной работе ЦК и точки роста </a:t>
                      </a:r>
                    </a:p>
                  </a:txBody>
                  <a:tcPr marL="28575" marR="28575" marT="19050" marB="19050"/>
                </a:tc>
                <a:tc>
                  <a:txBody>
                    <a:bodyPr/>
                    <a:lstStyle/>
                    <a:p>
                      <a:pPr rtl="0" fontAlgn="t"/>
                      <a:r>
                        <a:rPr lang="ru-RU" sz="1200" b="0">
                          <a:effectLst/>
                          <a:latin typeface="Times New Roman"/>
                        </a:rPr>
                        <a:t>24 декабря</a:t>
                      </a:r>
                    </a:p>
                  </a:txBody>
                  <a:tcPr marL="28575" marR="28575" marT="19050" marB="19050"/>
                </a:tc>
                <a:tc>
                  <a:txBody>
                    <a:bodyPr/>
                    <a:lstStyle/>
                    <a:p>
                      <a:pPr rtl="0" fontAlgn="t"/>
                      <a:r>
                        <a:rPr lang="ru-RU" sz="1200" b="0">
                          <a:effectLst/>
                          <a:latin typeface="Times New Roman"/>
                        </a:rPr>
                        <a:t>Айжарыкова А.Ж. </a:t>
                      </a:r>
                      <a:br>
                        <a:rPr lang="ru-RU" sz="1200" b="0">
                          <a:effectLst/>
                          <a:latin typeface="Times New Roman"/>
                        </a:rPr>
                      </a:br>
                      <a:r>
                        <a:rPr lang="ru-RU" sz="1200" b="0">
                          <a:effectLst/>
                          <a:latin typeface="Times New Roman"/>
                        </a:rPr>
                        <a:t>Капассова А.И.</a:t>
                      </a:r>
                    </a:p>
                  </a:txBody>
                  <a:tcPr marL="28575" marR="28575" marT="19050" marB="19050"/>
                </a:tc>
              </a:tr>
              <a:tr h="512144">
                <a:tc>
                  <a:txBody>
                    <a:bodyPr/>
                    <a:lstStyle/>
                    <a:p>
                      <a:r>
                        <a:rPr lang="kk-KZ" sz="1400" b="0" dirty="0" smtClean="0">
                          <a:latin typeface="Times New Roman" panose="02020603050405020304" pitchFamily="18" charset="0"/>
                          <a:cs typeface="Times New Roman" panose="02020603050405020304" pitchFamily="18" charset="0"/>
                        </a:rPr>
                        <a:t>14</a:t>
                      </a:r>
                      <a:endParaRPr lang="ru-RU" sz="1400" b="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a:rPr>
                        <a:t>О работе </a:t>
                      </a:r>
                      <a:r>
                        <a:rPr lang="ru-RU" sz="1200" b="0" dirty="0" err="1">
                          <a:effectLst/>
                          <a:latin typeface="Times New Roman"/>
                        </a:rPr>
                        <a:t>цетра</a:t>
                      </a:r>
                      <a:r>
                        <a:rPr lang="ru-RU" sz="1200" b="0" dirty="0">
                          <a:effectLst/>
                          <a:latin typeface="Times New Roman"/>
                        </a:rPr>
                        <a:t> компетенций «Точка роста»</a:t>
                      </a:r>
                    </a:p>
                  </a:txBody>
                  <a:tcPr marL="28575" marR="28575" marT="19050" marB="19050"/>
                </a:tc>
                <a:tc>
                  <a:txBody>
                    <a:bodyPr/>
                    <a:lstStyle/>
                    <a:p>
                      <a:pPr rtl="0" fontAlgn="t"/>
                      <a:r>
                        <a:rPr lang="ru-RU" sz="1200" b="0" dirty="0">
                          <a:effectLst/>
                          <a:latin typeface="Times New Roman"/>
                        </a:rPr>
                        <a:t>Статья в газету «</a:t>
                      </a:r>
                      <a:r>
                        <a:rPr lang="ru-RU" sz="1200" b="0" dirty="0" err="1">
                          <a:effectLst/>
                          <a:latin typeface="Times New Roman"/>
                        </a:rPr>
                        <a:t>Білімді</a:t>
                      </a:r>
                      <a:r>
                        <a:rPr lang="ru-RU" sz="1200" b="0" dirty="0">
                          <a:effectLst/>
                          <a:latin typeface="Times New Roman"/>
                        </a:rPr>
                        <a:t> ел»</a:t>
                      </a:r>
                    </a:p>
                  </a:txBody>
                  <a:tcPr marL="28575" marR="28575" marT="19050" marB="19050"/>
                </a:tc>
                <a:tc>
                  <a:txBody>
                    <a:bodyPr/>
                    <a:lstStyle/>
                    <a:p>
                      <a:pPr rtl="0" fontAlgn="t"/>
                      <a:endParaRPr lang="ru-RU">
                        <a:effectLst/>
                      </a:endParaRPr>
                    </a:p>
                  </a:txBody>
                  <a:tcPr marL="28575" marR="28575" marT="19050" marB="19050"/>
                </a:tc>
                <a:tc>
                  <a:txBody>
                    <a:bodyPr/>
                    <a:lstStyle/>
                    <a:p>
                      <a:pPr rtl="0" fontAlgn="t"/>
                      <a:r>
                        <a:rPr lang="ru-RU" sz="1200" b="0">
                          <a:effectLst/>
                          <a:latin typeface="Times New Roman"/>
                        </a:rPr>
                        <a:t>25 декабря</a:t>
                      </a:r>
                    </a:p>
                  </a:txBody>
                  <a:tcPr marL="28575" marR="28575" marT="19050" marB="19050"/>
                </a:tc>
                <a:tc>
                  <a:txBody>
                    <a:bodyPr/>
                    <a:lstStyle/>
                    <a:p>
                      <a:pPr rtl="0" fontAlgn="t"/>
                      <a:r>
                        <a:rPr lang="ru-RU" sz="1200" b="0">
                          <a:effectLst/>
                          <a:latin typeface="Times New Roman"/>
                        </a:rPr>
                        <a:t>Айжарыкова А.Ж.</a:t>
                      </a:r>
                    </a:p>
                  </a:txBody>
                  <a:tcPr marL="28575" marR="28575" marT="19050" marB="19050"/>
                </a:tc>
              </a:tr>
              <a:tr h="723499">
                <a:tc>
                  <a:txBody>
                    <a:bodyPr/>
                    <a:lstStyle/>
                    <a:p>
                      <a:r>
                        <a:rPr lang="kk-KZ" sz="1400" b="0" dirty="0" smtClean="0">
                          <a:latin typeface="Times New Roman" panose="02020603050405020304" pitchFamily="18" charset="0"/>
                          <a:cs typeface="Times New Roman" panose="02020603050405020304" pitchFamily="18" charset="0"/>
                        </a:rPr>
                        <a:t>15</a:t>
                      </a:r>
                      <a:endParaRPr lang="ru-RU" sz="1400" b="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a:rPr>
                        <a:t>«SOS-консультации» – консультации по запросам педагогов.</a:t>
                      </a:r>
                    </a:p>
                  </a:txBody>
                  <a:tcPr marL="28575" marR="28575" marT="19050" marB="19050"/>
                </a:tc>
                <a:tc>
                  <a:txBody>
                    <a:bodyPr/>
                    <a:lstStyle/>
                    <a:p>
                      <a:pPr rtl="0" fontAlgn="t"/>
                      <a:r>
                        <a:rPr lang="ru-RU" sz="1200" b="0">
                          <a:effectLst/>
                          <a:latin typeface="Times New Roman"/>
                        </a:rPr>
                        <a:t>Консультация</a:t>
                      </a:r>
                    </a:p>
                  </a:txBody>
                  <a:tcPr marL="28575" marR="28575" marT="19050" marB="19050"/>
                </a:tc>
                <a:tc>
                  <a:txBody>
                    <a:bodyPr/>
                    <a:lstStyle/>
                    <a:p>
                      <a:pPr rtl="0" fontAlgn="t"/>
                      <a:endParaRPr lang="ru-RU">
                        <a:effectLst/>
                      </a:endParaRPr>
                    </a:p>
                  </a:txBody>
                  <a:tcPr marL="28575" marR="28575" marT="19050" marB="19050"/>
                </a:tc>
                <a:tc>
                  <a:txBody>
                    <a:bodyPr/>
                    <a:lstStyle/>
                    <a:p>
                      <a:pPr rtl="0" fontAlgn="t"/>
                      <a:r>
                        <a:rPr lang="ru-RU" sz="1200" b="0">
                          <a:effectLst/>
                          <a:latin typeface="Times New Roman"/>
                        </a:rPr>
                        <a:t>постоянно в течении года</a:t>
                      </a:r>
                    </a:p>
                  </a:txBody>
                  <a:tcPr marL="28575" marR="28575" marT="19050" marB="19050"/>
                </a:tc>
                <a:tc>
                  <a:txBody>
                    <a:bodyPr/>
                    <a:lstStyle/>
                    <a:p>
                      <a:pPr rtl="0" fontAlgn="t"/>
                      <a:r>
                        <a:rPr lang="ru-RU" sz="1200" b="0">
                          <a:effectLst/>
                          <a:latin typeface="Times New Roman"/>
                        </a:rPr>
                        <a:t>Методист Накенова Д.М.</a:t>
                      </a:r>
                      <a:br>
                        <a:rPr lang="ru-RU" sz="1200" b="0">
                          <a:effectLst/>
                          <a:latin typeface="Times New Roman"/>
                        </a:rPr>
                      </a:br>
                      <a:r>
                        <a:rPr lang="ru-RU" sz="1200" b="0">
                          <a:effectLst/>
                          <a:latin typeface="Times New Roman"/>
                        </a:rPr>
                        <a:t>Рахимжанова А.К.</a:t>
                      </a:r>
                    </a:p>
                  </a:txBody>
                  <a:tcPr marL="28575" marR="28575" marT="19050" marB="19050"/>
                </a:tc>
              </a:tr>
              <a:tr h="723499">
                <a:tc>
                  <a:txBody>
                    <a:bodyPr/>
                    <a:lstStyle/>
                    <a:p>
                      <a:r>
                        <a:rPr lang="kk-KZ" sz="1400" b="0" dirty="0" smtClean="0">
                          <a:latin typeface="Times New Roman" panose="02020603050405020304" pitchFamily="18" charset="0"/>
                          <a:cs typeface="Times New Roman" panose="02020603050405020304" pitchFamily="18" charset="0"/>
                        </a:rPr>
                        <a:t>16</a:t>
                      </a:r>
                      <a:endParaRPr lang="ru-RU" sz="1400" b="0" dirty="0">
                        <a:latin typeface="Times New Roman" panose="02020603050405020304" pitchFamily="18" charset="0"/>
                        <a:cs typeface="Times New Roman" panose="02020603050405020304" pitchFamily="18" charset="0"/>
                      </a:endParaRPr>
                    </a:p>
                  </a:txBody>
                  <a:tcPr/>
                </a:tc>
                <a:tc>
                  <a:txBody>
                    <a:bodyPr/>
                    <a:lstStyle/>
                    <a:p>
                      <a:pPr rtl="0" fontAlgn="t"/>
                      <a:r>
                        <a:rPr lang="ru-RU" sz="1200" b="0" dirty="0">
                          <a:effectLst/>
                          <a:latin typeface="Times New Roman"/>
                        </a:rPr>
                        <a:t>Наполнение страницы ЦК на официальном сайте</a:t>
                      </a:r>
                    </a:p>
                  </a:txBody>
                  <a:tcPr marL="28575" marR="28575" marT="19050" marB="19050"/>
                </a:tc>
                <a:tc>
                  <a:txBody>
                    <a:bodyPr/>
                    <a:lstStyle/>
                    <a:p>
                      <a:pPr rtl="0" fontAlgn="t"/>
                      <a:r>
                        <a:rPr lang="ru-RU" sz="1200" b="0">
                          <a:effectLst/>
                          <a:latin typeface="Times New Roman"/>
                        </a:rPr>
                        <a:t>Информация на сайт</a:t>
                      </a:r>
                    </a:p>
                  </a:txBody>
                  <a:tcPr marL="28575" marR="28575" marT="19050" marB="19050"/>
                </a:tc>
                <a:tc>
                  <a:txBody>
                    <a:bodyPr/>
                    <a:lstStyle/>
                    <a:p>
                      <a:pPr rtl="0" fontAlgn="t"/>
                      <a:endParaRPr lang="ru-RU">
                        <a:effectLst/>
                      </a:endParaRPr>
                    </a:p>
                  </a:txBody>
                  <a:tcPr marL="28575" marR="28575" marT="19050" marB="19050"/>
                </a:tc>
                <a:tc>
                  <a:txBody>
                    <a:bodyPr/>
                    <a:lstStyle/>
                    <a:p>
                      <a:pPr rtl="0" fontAlgn="t"/>
                      <a:r>
                        <a:rPr lang="ru-RU" sz="1200" b="0">
                          <a:effectLst/>
                          <a:latin typeface="Times New Roman"/>
                        </a:rPr>
                        <a:t>постоянно в течении года</a:t>
                      </a:r>
                    </a:p>
                  </a:txBody>
                  <a:tcPr marL="28575" marR="28575" marT="19050" marB="19050"/>
                </a:tc>
                <a:tc>
                  <a:txBody>
                    <a:bodyPr/>
                    <a:lstStyle/>
                    <a:p>
                      <a:pPr rtl="0" fontAlgn="t"/>
                      <a:r>
                        <a:rPr lang="ru-RU" sz="1200" b="0" dirty="0" err="1">
                          <a:effectLst/>
                          <a:latin typeface="Times New Roman"/>
                        </a:rPr>
                        <a:t>Накенова</a:t>
                      </a:r>
                      <a:r>
                        <a:rPr lang="ru-RU" sz="1200" b="0" dirty="0">
                          <a:effectLst/>
                          <a:latin typeface="Times New Roman"/>
                        </a:rPr>
                        <a:t> Д.М.</a:t>
                      </a:r>
                    </a:p>
                  </a:txBody>
                  <a:tcPr marL="28575" marR="28575" marT="19050" marB="19050"/>
                </a:tc>
              </a:tr>
            </a:tbl>
          </a:graphicData>
        </a:graphic>
      </p:graphicFrame>
    </p:spTree>
    <p:extLst>
      <p:ext uri="{BB962C8B-B14F-4D97-AF65-F5344CB8AC3E}">
        <p14:creationId xmlns:p14="http://schemas.microsoft.com/office/powerpoint/2010/main" val="32483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90342950"/>
              </p:ext>
            </p:extLst>
          </p:nvPr>
        </p:nvGraphicFramePr>
        <p:xfrm>
          <a:off x="192505" y="256673"/>
          <a:ext cx="11734801" cy="6557486"/>
        </p:xfrm>
        <a:graphic>
          <a:graphicData uri="http://schemas.openxmlformats.org/drawingml/2006/table">
            <a:tbl>
              <a:tblPr firstRow="1" firstCol="1" bandRow="1">
                <a:tableStyleId>{8A107856-5554-42FB-B03E-39F5DBC370BA}</a:tableStyleId>
              </a:tblPr>
              <a:tblGrid>
                <a:gridCol w="134207"/>
                <a:gridCol w="880739"/>
                <a:gridCol w="6425202"/>
                <a:gridCol w="1736315"/>
                <a:gridCol w="1157543"/>
                <a:gridCol w="1400795"/>
              </a:tblGrid>
              <a:tr h="286925">
                <a:tc>
                  <a:txBody>
                    <a:bodyPr/>
                    <a:lstStyle/>
                    <a:p>
                      <a:pPr algn="just">
                        <a:lnSpc>
                          <a:spcPct val="115000"/>
                        </a:lnSpc>
                        <a:spcAft>
                          <a:spcPts val="0"/>
                        </a:spcAft>
                      </a:pPr>
                      <a:r>
                        <a:rPr lang="ru-RU" sz="400" dirty="0">
                          <a:effectLst/>
                        </a:rPr>
                        <a:t>№</a:t>
                      </a:r>
                      <a:endParaRPr lang="ru-RU" sz="300" dirty="0">
                        <a:effectLst/>
                        <a:latin typeface="Calibri"/>
                        <a:ea typeface="Times New Roman"/>
                        <a:cs typeface="Times New Roman"/>
                      </a:endParaRPr>
                    </a:p>
                  </a:txBody>
                  <a:tcPr marL="19172" marR="19172" marT="0" marB="0"/>
                </a:tc>
                <a:tc>
                  <a:txBody>
                    <a:bodyPr/>
                    <a:lstStyle/>
                    <a:p>
                      <a:pPr algn="ctr">
                        <a:lnSpc>
                          <a:spcPct val="115000"/>
                        </a:lnSpc>
                        <a:spcAft>
                          <a:spcPts val="0"/>
                        </a:spcAft>
                      </a:pPr>
                      <a:r>
                        <a:rPr lang="kk-KZ" sz="1200" dirty="0">
                          <a:effectLst/>
                        </a:rPr>
                        <a:t>Месяц</a:t>
                      </a:r>
                      <a:endParaRPr lang="ru-RU" sz="1200" dirty="0">
                        <a:effectLst/>
                        <a:latin typeface="Calibri"/>
                        <a:ea typeface="Times New Roman"/>
                        <a:cs typeface="Times New Roman"/>
                      </a:endParaRPr>
                    </a:p>
                  </a:txBody>
                  <a:tcPr marL="19172" marR="19172" marT="0" marB="0"/>
                </a:tc>
                <a:tc>
                  <a:txBody>
                    <a:bodyPr/>
                    <a:lstStyle/>
                    <a:p>
                      <a:pPr algn="ctr">
                        <a:lnSpc>
                          <a:spcPct val="115000"/>
                        </a:lnSpc>
                        <a:spcAft>
                          <a:spcPts val="0"/>
                        </a:spcAft>
                      </a:pPr>
                      <a:r>
                        <a:rPr lang="ru-RU" sz="1200" dirty="0">
                          <a:effectLst/>
                        </a:rPr>
                        <a:t>Мероприятия</a:t>
                      </a:r>
                      <a:endParaRPr lang="ru-RU" sz="1200" dirty="0">
                        <a:effectLst/>
                        <a:latin typeface="Calibri"/>
                        <a:ea typeface="Times New Roman"/>
                        <a:cs typeface="Times New Roman"/>
                      </a:endParaRPr>
                    </a:p>
                  </a:txBody>
                  <a:tcPr marL="19172" marR="19172" marT="0" marB="0"/>
                </a:tc>
                <a:tc>
                  <a:txBody>
                    <a:bodyPr/>
                    <a:lstStyle/>
                    <a:p>
                      <a:pPr algn="ctr">
                        <a:lnSpc>
                          <a:spcPct val="115000"/>
                        </a:lnSpc>
                        <a:spcAft>
                          <a:spcPts val="0"/>
                        </a:spcAft>
                      </a:pPr>
                      <a:r>
                        <a:rPr lang="kk-KZ" sz="1200" dirty="0">
                          <a:effectLst/>
                        </a:rPr>
                        <a:t>Форма работы </a:t>
                      </a:r>
                      <a:endParaRPr lang="ru-RU" sz="1200" dirty="0">
                        <a:effectLst/>
                        <a:latin typeface="Calibri"/>
                        <a:ea typeface="Times New Roman"/>
                        <a:cs typeface="Times New Roman"/>
                      </a:endParaRPr>
                    </a:p>
                  </a:txBody>
                  <a:tcPr marL="19172" marR="19172" marT="0" marB="0"/>
                </a:tc>
                <a:tc>
                  <a:txBody>
                    <a:bodyPr/>
                    <a:lstStyle/>
                    <a:p>
                      <a:pPr algn="ctr">
                        <a:lnSpc>
                          <a:spcPct val="115000"/>
                        </a:lnSpc>
                        <a:spcAft>
                          <a:spcPts val="0"/>
                        </a:spcAft>
                      </a:pPr>
                      <a:r>
                        <a:rPr lang="kk-KZ" sz="1200">
                          <a:effectLst/>
                        </a:rPr>
                        <a:t>Дата проведения</a:t>
                      </a:r>
                      <a:endParaRPr lang="ru-RU" sz="1200">
                        <a:effectLst/>
                        <a:latin typeface="Calibri"/>
                        <a:ea typeface="Times New Roman"/>
                        <a:cs typeface="Times New Roman"/>
                      </a:endParaRPr>
                    </a:p>
                  </a:txBody>
                  <a:tcPr marL="19172" marR="19172" marT="0" marB="0"/>
                </a:tc>
                <a:tc>
                  <a:txBody>
                    <a:bodyPr/>
                    <a:lstStyle/>
                    <a:p>
                      <a:pPr algn="ctr">
                        <a:lnSpc>
                          <a:spcPct val="115000"/>
                        </a:lnSpc>
                        <a:spcAft>
                          <a:spcPts val="0"/>
                        </a:spcAft>
                      </a:pPr>
                      <a:r>
                        <a:rPr lang="ru-RU" sz="1200">
                          <a:effectLst/>
                        </a:rPr>
                        <a:t>Ответственные</a:t>
                      </a:r>
                      <a:endParaRPr lang="ru-RU" sz="1200">
                        <a:effectLst/>
                        <a:latin typeface="Calibri"/>
                        <a:ea typeface="Times New Roman"/>
                        <a:cs typeface="Times New Roman"/>
                      </a:endParaRPr>
                    </a:p>
                  </a:txBody>
                  <a:tcPr marL="19172" marR="19172" marT="0" marB="0"/>
                </a:tc>
              </a:tr>
              <a:tr h="195500">
                <a:tc>
                  <a:txBody>
                    <a:bodyPr/>
                    <a:lstStyle/>
                    <a:p>
                      <a:pPr algn="just">
                        <a:lnSpc>
                          <a:spcPct val="115000"/>
                        </a:lnSpc>
                        <a:spcAft>
                          <a:spcPts val="0"/>
                        </a:spcAft>
                      </a:pPr>
                      <a:r>
                        <a:rPr lang="ru-RU" sz="400">
                          <a:effectLst/>
                        </a:rPr>
                        <a:t>1</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Январь </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dirty="0">
                          <a:effectLst/>
                        </a:rPr>
                        <a:t>Модель гибкого планирования «Хочу все знать» </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dirty="0">
                          <a:effectLst/>
                        </a:rPr>
                        <a:t>Исследовательская работа </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dirty="0">
                          <a:effectLst/>
                        </a:rPr>
                        <a:t>24.01.2025</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a:effectLst/>
                        </a:rPr>
                        <a:t>Накенова Д.М.</a:t>
                      </a:r>
                      <a:endParaRPr lang="ru-RU" sz="1200">
                        <a:effectLst/>
                      </a:endParaRPr>
                    </a:p>
                    <a:p>
                      <a:pPr>
                        <a:lnSpc>
                          <a:spcPct val="100000"/>
                        </a:lnSpc>
                        <a:spcAft>
                          <a:spcPts val="0"/>
                        </a:spcAft>
                      </a:pPr>
                      <a:r>
                        <a:rPr lang="kk-KZ" sz="1200">
                          <a:effectLst/>
                        </a:rPr>
                        <a:t>Каиржанова Г.И.</a:t>
                      </a:r>
                      <a:endParaRPr lang="ru-RU" sz="1200">
                        <a:effectLst/>
                        <a:latin typeface="Calibri"/>
                        <a:ea typeface="Times New Roman"/>
                        <a:cs typeface="Times New Roman"/>
                      </a:endParaRPr>
                    </a:p>
                  </a:txBody>
                  <a:tcPr marL="19172" marR="19172" marT="0" marB="0"/>
                </a:tc>
              </a:tr>
              <a:tr h="352606">
                <a:tc>
                  <a:txBody>
                    <a:bodyPr/>
                    <a:lstStyle/>
                    <a:p>
                      <a:pPr algn="just">
                        <a:lnSpc>
                          <a:spcPct val="115000"/>
                        </a:lnSpc>
                        <a:spcAft>
                          <a:spcPts val="0"/>
                        </a:spcAft>
                      </a:pPr>
                      <a:r>
                        <a:rPr lang="ru-RU" sz="400">
                          <a:effectLst/>
                        </a:rPr>
                        <a:t>2</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ru-RU" sz="1200">
                          <a:effectLst/>
                        </a:rPr>
                        <a:t>Февраль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dirty="0">
                          <a:effectLst/>
                        </a:rPr>
                        <a:t> «Применение инновационного приема «Архитектурное бюро» </a:t>
                      </a:r>
                      <a:r>
                        <a:rPr lang="ru-RU" sz="1200" dirty="0" err="1">
                          <a:effectLst/>
                        </a:rPr>
                        <a:t>нa</a:t>
                      </a:r>
                      <a:r>
                        <a:rPr lang="ru-RU" sz="1200" dirty="0">
                          <a:effectLst/>
                        </a:rPr>
                        <a:t> ОД «Конструирование» c детьми дошкольного возраста»</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dirty="0">
                          <a:effectLst/>
                        </a:rPr>
                        <a:t>Практический семинар</a:t>
                      </a:r>
                      <a:endParaRPr lang="ru-RU" sz="1200" dirty="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22.02.2025</a:t>
                      </a:r>
                      <a:endParaRPr lang="ru-RU" sz="1200" dirty="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ru-RU" sz="1200" dirty="0" err="1">
                          <a:effectLst/>
                        </a:rPr>
                        <a:t>Левшевич</a:t>
                      </a:r>
                      <a:r>
                        <a:rPr lang="ru-RU" sz="1200" dirty="0">
                          <a:effectLst/>
                        </a:rPr>
                        <a:t> Е.В.</a:t>
                      </a:r>
                      <a:endParaRPr lang="ru-RU" sz="1200" dirty="0">
                        <a:effectLst/>
                        <a:latin typeface="Calibri"/>
                        <a:ea typeface="Times New Roman"/>
                        <a:cs typeface="Times New Roman"/>
                      </a:endParaRPr>
                    </a:p>
                  </a:txBody>
                  <a:tcPr marL="19172" marR="19172" marT="0" marB="0"/>
                </a:tc>
              </a:tr>
              <a:tr h="195500">
                <a:tc>
                  <a:txBody>
                    <a:bodyPr/>
                    <a:lstStyle/>
                    <a:p>
                      <a:pPr algn="just">
                        <a:lnSpc>
                          <a:spcPct val="115000"/>
                        </a:lnSpc>
                        <a:spcAft>
                          <a:spcPts val="0"/>
                        </a:spcAft>
                      </a:pPr>
                      <a:r>
                        <a:rPr lang="ru-RU" sz="400">
                          <a:effectLst/>
                        </a:rPr>
                        <a:t>3</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Март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dirty="0">
                          <a:effectLst/>
                        </a:rPr>
                        <a:t> «Финансовая грамотность»</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dirty="0">
                          <a:effectLst/>
                        </a:rPr>
                        <a:t>Семинар –практикум</a:t>
                      </a:r>
                      <a:endParaRPr lang="ru-RU" sz="1200" dirty="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28.03.2025г</a:t>
                      </a:r>
                      <a:endParaRPr lang="ru-RU" sz="1200" dirty="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ru-RU" sz="1200">
                          <a:effectLst/>
                        </a:rPr>
                        <a:t>ШариповаГ.К.</a:t>
                      </a:r>
                    </a:p>
                    <a:p>
                      <a:pPr algn="ctr">
                        <a:lnSpc>
                          <a:spcPct val="100000"/>
                        </a:lnSpc>
                        <a:spcAft>
                          <a:spcPts val="0"/>
                        </a:spcAft>
                      </a:pPr>
                      <a:r>
                        <a:rPr lang="ru-RU" sz="1200">
                          <a:effectLst/>
                        </a:rPr>
                        <a:t>Омарова Л.Н.</a:t>
                      </a:r>
                      <a:endParaRPr lang="ru-RU" sz="1200">
                        <a:effectLst/>
                        <a:latin typeface="Calibri"/>
                        <a:ea typeface="Times New Roman"/>
                        <a:cs typeface="Times New Roman"/>
                      </a:endParaRPr>
                    </a:p>
                  </a:txBody>
                  <a:tcPr marL="19172" marR="19172" marT="0" marB="0"/>
                </a:tc>
              </a:tr>
              <a:tr h="573851">
                <a:tc>
                  <a:txBody>
                    <a:bodyPr/>
                    <a:lstStyle/>
                    <a:p>
                      <a:pPr algn="just">
                        <a:lnSpc>
                          <a:spcPct val="115000"/>
                        </a:lnSpc>
                        <a:spcAft>
                          <a:spcPts val="0"/>
                        </a:spcAft>
                      </a:pPr>
                      <a:r>
                        <a:rPr lang="ru-RU" sz="400">
                          <a:effectLst/>
                        </a:rPr>
                        <a:t>4</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ru-RU" sz="1200">
                          <a:effectLst/>
                        </a:rPr>
                        <a:t>Март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dirty="0">
                          <a:effectLst/>
                        </a:rPr>
                        <a:t>«Модели системы гибкого планирования»</a:t>
                      </a:r>
                    </a:p>
                    <a:p>
                      <a:pPr>
                        <a:lnSpc>
                          <a:spcPct val="100000"/>
                        </a:lnSpc>
                        <a:spcAft>
                          <a:spcPts val="0"/>
                        </a:spcAft>
                      </a:pPr>
                      <a:r>
                        <a:rPr lang="ru-RU" sz="1200" dirty="0">
                          <a:effectLst/>
                        </a:rPr>
                        <a:t>1 модель «Проектный четверг»</a:t>
                      </a:r>
                    </a:p>
                    <a:p>
                      <a:pPr>
                        <a:lnSpc>
                          <a:spcPct val="100000"/>
                        </a:lnSpc>
                        <a:spcAft>
                          <a:spcPts val="0"/>
                        </a:spcAft>
                      </a:pPr>
                      <a:r>
                        <a:rPr lang="ru-RU" sz="1200" dirty="0">
                          <a:effectLst/>
                        </a:rPr>
                        <a:t>2 модель три вопроса «Знаю, хочу знать, могу рассказать» </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a:effectLst/>
                        </a:rPr>
                        <a:t>Семинар</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 </a:t>
                      </a:r>
                      <a:endParaRPr lang="ru-RU" sz="1200" dirty="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 </a:t>
                      </a:r>
                      <a:endParaRPr lang="ru-RU" sz="1200" dirty="0">
                        <a:effectLst/>
                        <a:latin typeface="Calibri"/>
                        <a:ea typeface="Times New Roman"/>
                        <a:cs typeface="Times New Roman"/>
                      </a:endParaRPr>
                    </a:p>
                  </a:txBody>
                  <a:tcPr marL="19172" marR="19172" marT="0" marB="0"/>
                </a:tc>
              </a:tr>
              <a:tr h="915987">
                <a:tc>
                  <a:txBody>
                    <a:bodyPr/>
                    <a:lstStyle/>
                    <a:p>
                      <a:pPr algn="just">
                        <a:lnSpc>
                          <a:spcPct val="115000"/>
                        </a:lnSpc>
                        <a:spcAft>
                          <a:spcPts val="0"/>
                        </a:spcAft>
                      </a:pPr>
                      <a:r>
                        <a:rPr lang="ru-RU" sz="400">
                          <a:effectLst/>
                        </a:rPr>
                        <a:t>5</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Апрель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dirty="0">
                          <a:effectLst/>
                        </a:rPr>
                        <a:t>«Книги - провокаторы развития мышления»! *Есть две проблемы: как приучить родителей читать книги детям и как воспитателю сделать этот процесс (чтение) интересным для детей</a:t>
                      </a:r>
                      <a:br>
                        <a:rPr lang="ru-RU" sz="1200" dirty="0">
                          <a:effectLst/>
                        </a:rPr>
                      </a:br>
                      <a:r>
                        <a:rPr lang="ru-RU" sz="1200" dirty="0">
                          <a:effectLst/>
                        </a:rPr>
                        <a:t>* Как сделать мобильный книжный киоск?</a:t>
                      </a:r>
                      <a:br>
                        <a:rPr lang="ru-RU" sz="1200" dirty="0">
                          <a:effectLst/>
                        </a:rPr>
                      </a:br>
                      <a:r>
                        <a:rPr lang="ru-RU" sz="1200" dirty="0">
                          <a:effectLst/>
                        </a:rPr>
                        <a:t>* Как через чтение книг подойти креативно к теме </a:t>
                      </a:r>
                      <a:r>
                        <a:rPr lang="ru-RU" sz="1200" dirty="0" smtClean="0">
                          <a:effectLst/>
                        </a:rPr>
                        <a:t>дня</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dirty="0">
                          <a:effectLst/>
                        </a:rPr>
                        <a:t>Профессиональное общение</a:t>
                      </a:r>
                      <a:endParaRPr lang="ru-RU" sz="1200" dirty="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24.04.2025</a:t>
                      </a:r>
                      <a:endParaRPr lang="ru-RU" sz="1200" dirty="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ru-RU" sz="1200" dirty="0">
                          <a:effectLst/>
                        </a:rPr>
                        <a:t>Творческая группа </a:t>
                      </a:r>
                    </a:p>
                    <a:p>
                      <a:pPr algn="ctr">
                        <a:lnSpc>
                          <a:spcPct val="100000"/>
                        </a:lnSpc>
                        <a:spcAft>
                          <a:spcPts val="0"/>
                        </a:spcAft>
                      </a:pPr>
                      <a:r>
                        <a:rPr lang="kk-KZ" sz="1200" dirty="0">
                          <a:effectLst/>
                        </a:rPr>
                        <a:t> </a:t>
                      </a:r>
                      <a:endParaRPr lang="ru-RU" sz="1200" dirty="0">
                        <a:effectLst/>
                        <a:latin typeface="Calibri"/>
                        <a:ea typeface="Times New Roman"/>
                        <a:cs typeface="Times New Roman"/>
                      </a:endParaRPr>
                    </a:p>
                  </a:txBody>
                  <a:tcPr marL="19172" marR="19172" marT="0" marB="0"/>
                </a:tc>
              </a:tr>
              <a:tr h="1247501">
                <a:tc>
                  <a:txBody>
                    <a:bodyPr/>
                    <a:lstStyle/>
                    <a:p>
                      <a:pPr algn="just">
                        <a:lnSpc>
                          <a:spcPct val="115000"/>
                        </a:lnSpc>
                        <a:spcAft>
                          <a:spcPts val="0"/>
                        </a:spcAft>
                      </a:pPr>
                      <a:r>
                        <a:rPr lang="kk-KZ" sz="400">
                          <a:effectLst/>
                        </a:rPr>
                        <a:t>6</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Май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a:effectLst/>
                        </a:rPr>
                        <a:t>«Книги - провокаторы развития мышления»!  </a:t>
                      </a:r>
                      <a:br>
                        <a:rPr lang="ru-RU" sz="1200">
                          <a:effectLst/>
                        </a:rPr>
                      </a:br>
                      <a:r>
                        <a:rPr lang="ru-RU" sz="1200">
                          <a:effectLst/>
                        </a:rPr>
                        <a:t>* Прививаем интерес к чтению книг: от раннего возраста до старшего дошкольного возраста</a:t>
                      </a:r>
                      <a:br>
                        <a:rPr lang="ru-RU" sz="1200">
                          <a:effectLst/>
                        </a:rPr>
                      </a:br>
                      <a:r>
                        <a:rPr lang="ru-RU" sz="1200">
                          <a:effectLst/>
                        </a:rPr>
                        <a:t>*Современные прием для активизации читательской активности взрослых и детей</a:t>
                      </a:r>
                      <a:br>
                        <a:rPr lang="ru-RU" sz="1200">
                          <a:effectLst/>
                        </a:rPr>
                      </a:br>
                      <a:r>
                        <a:rPr lang="ru-RU" sz="1200">
                          <a:effectLst/>
                        </a:rPr>
                        <a:t>*Покажу как работает книжный магазин на колесах</a:t>
                      </a:r>
                    </a:p>
                    <a:p>
                      <a:pPr>
                        <a:lnSpc>
                          <a:spcPct val="100000"/>
                        </a:lnSpc>
                        <a:spcAft>
                          <a:spcPts val="0"/>
                        </a:spcAft>
                      </a:pPr>
                      <a:r>
                        <a:rPr lang="ru-RU" sz="1200">
                          <a:effectLst/>
                        </a:rPr>
                        <a:t>*Какие книги должны быть в локациях? Как их разместить для привлечения внимания детей?</a:t>
                      </a:r>
                      <a:endParaRPr lang="ru-RU" sz="1200">
                        <a:effectLst/>
                        <a:latin typeface="Calibri"/>
                        <a:ea typeface="Calibri"/>
                        <a:cs typeface="Times New Roman"/>
                      </a:endParaRPr>
                    </a:p>
                  </a:txBody>
                  <a:tcPr marL="19172" marR="19172" marT="0" marB="0"/>
                </a:tc>
                <a:tc>
                  <a:txBody>
                    <a:bodyPr/>
                    <a:lstStyle/>
                    <a:p>
                      <a:pPr>
                        <a:lnSpc>
                          <a:spcPct val="100000"/>
                        </a:lnSpc>
                        <a:spcAft>
                          <a:spcPts val="0"/>
                        </a:spcAft>
                      </a:pPr>
                      <a:r>
                        <a:rPr lang="ru-RU" sz="1200">
                          <a:effectLst/>
                        </a:rPr>
                        <a:t>Профессиональное общение </a:t>
                      </a:r>
                      <a:endParaRPr lang="ru-RU" sz="1200">
                        <a:effectLst/>
                        <a:latin typeface="Calibri"/>
                        <a:ea typeface="Calibri"/>
                        <a:cs typeface="Times New Roman"/>
                      </a:endParaRPr>
                    </a:p>
                  </a:txBody>
                  <a:tcPr marL="19172" marR="19172" marT="0" marB="0"/>
                </a:tc>
                <a:tc>
                  <a:txBody>
                    <a:bodyPr/>
                    <a:lstStyle/>
                    <a:p>
                      <a:pPr algn="ctr">
                        <a:lnSpc>
                          <a:spcPct val="100000"/>
                        </a:lnSpc>
                        <a:spcAft>
                          <a:spcPts val="0"/>
                        </a:spcAft>
                      </a:pPr>
                      <a:r>
                        <a:rPr lang="kk-KZ" sz="1200" dirty="0">
                          <a:effectLst/>
                        </a:rPr>
                        <a:t>23.05.2025</a:t>
                      </a:r>
                      <a:endParaRPr lang="ru-RU" sz="1200" dirty="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ru-RU" sz="1200" dirty="0">
                          <a:effectLst/>
                        </a:rPr>
                        <a:t>Творческая группа </a:t>
                      </a:r>
                    </a:p>
                    <a:p>
                      <a:pPr algn="ctr">
                        <a:lnSpc>
                          <a:spcPct val="100000"/>
                        </a:lnSpc>
                        <a:spcAft>
                          <a:spcPts val="0"/>
                        </a:spcAft>
                      </a:pPr>
                      <a:r>
                        <a:rPr lang="kk-KZ" sz="1200" dirty="0">
                          <a:effectLst/>
                        </a:rPr>
                        <a:t> </a:t>
                      </a:r>
                      <a:endParaRPr lang="ru-RU" sz="1200" dirty="0">
                        <a:effectLst/>
                        <a:latin typeface="Calibri"/>
                        <a:ea typeface="Times New Roman"/>
                        <a:cs typeface="Times New Roman"/>
                      </a:endParaRPr>
                    </a:p>
                  </a:txBody>
                  <a:tcPr marL="19172" marR="19172" marT="0" marB="0"/>
                </a:tc>
              </a:tr>
              <a:tr h="191283">
                <a:tc>
                  <a:txBody>
                    <a:bodyPr/>
                    <a:lstStyle/>
                    <a:p>
                      <a:pPr algn="just">
                        <a:lnSpc>
                          <a:spcPct val="115000"/>
                        </a:lnSpc>
                        <a:spcAft>
                          <a:spcPts val="0"/>
                        </a:spcAft>
                      </a:pPr>
                      <a:r>
                        <a:rPr lang="kk-KZ" sz="400">
                          <a:effectLst/>
                        </a:rPr>
                        <a:t>7</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Июнь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dirty="0">
                          <a:effectLst/>
                        </a:rPr>
                        <a:t>Обратная связь педагогов ДО г.Кокшетау </a:t>
                      </a:r>
                      <a:endParaRPr lang="ru-RU" sz="1200" dirty="0">
                        <a:effectLst/>
                        <a:latin typeface="Calibri"/>
                        <a:ea typeface="Calibri"/>
                        <a:cs typeface="Times New Roman"/>
                      </a:endParaRPr>
                    </a:p>
                  </a:txBody>
                  <a:tcPr marL="19172" marR="19172" marT="0" marB="0"/>
                </a:tc>
                <a:tc>
                  <a:txBody>
                    <a:bodyPr/>
                    <a:lstStyle/>
                    <a:p>
                      <a:pPr>
                        <a:lnSpc>
                          <a:spcPct val="100000"/>
                        </a:lnSpc>
                        <a:spcAft>
                          <a:spcPts val="0"/>
                        </a:spcAft>
                      </a:pPr>
                      <a:r>
                        <a:rPr lang="kk-KZ" sz="1200">
                          <a:effectLst/>
                        </a:rPr>
                        <a:t>Видеоотчет</a:t>
                      </a:r>
                      <a:endParaRPr lang="ru-RU" sz="1200">
                        <a:effectLst/>
                        <a:latin typeface="Calibri"/>
                        <a:ea typeface="Calibri"/>
                        <a:cs typeface="Times New Roman"/>
                      </a:endParaRPr>
                    </a:p>
                  </a:txBody>
                  <a:tcPr marL="19172" marR="19172" marT="0" marB="0"/>
                </a:tc>
                <a:tc>
                  <a:txBody>
                    <a:bodyPr/>
                    <a:lstStyle/>
                    <a:p>
                      <a:pPr algn="ctr">
                        <a:lnSpc>
                          <a:spcPct val="100000"/>
                        </a:lnSpc>
                        <a:spcAft>
                          <a:spcPts val="0"/>
                        </a:spcAft>
                      </a:pPr>
                      <a:r>
                        <a:rPr lang="kk-KZ" sz="1200">
                          <a:effectLst/>
                        </a:rPr>
                        <a:t>До 15 июня </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Педагоги </a:t>
                      </a:r>
                      <a:r>
                        <a:rPr lang="kk-KZ" sz="1200" dirty="0" smtClean="0">
                          <a:effectLst/>
                        </a:rPr>
                        <a:t>ДО</a:t>
                      </a:r>
                      <a:endParaRPr lang="ru-RU" sz="1200" dirty="0">
                        <a:effectLst/>
                        <a:latin typeface="Calibri"/>
                        <a:ea typeface="Times New Roman"/>
                        <a:cs typeface="Times New Roman"/>
                      </a:endParaRPr>
                    </a:p>
                  </a:txBody>
                  <a:tcPr marL="19172" marR="19172" marT="0" marB="0"/>
                </a:tc>
              </a:tr>
              <a:tr h="357510">
                <a:tc>
                  <a:txBody>
                    <a:bodyPr/>
                    <a:lstStyle/>
                    <a:p>
                      <a:pPr algn="just">
                        <a:lnSpc>
                          <a:spcPct val="115000"/>
                        </a:lnSpc>
                        <a:spcAft>
                          <a:spcPts val="0"/>
                        </a:spcAft>
                      </a:pPr>
                      <a:r>
                        <a:rPr lang="kk-KZ" sz="400">
                          <a:effectLst/>
                        </a:rPr>
                        <a:t>8</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Сентябрь</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dirty="0">
                          <a:effectLst/>
                        </a:rPr>
                        <a:t>Новые формы инноваций - интерактивный пол, интерактивный потолок, думающая стена, мотивационная стена, мотивационная </a:t>
                      </a:r>
                      <a:r>
                        <a:rPr lang="ru-RU" sz="1200" dirty="0" smtClean="0">
                          <a:effectLst/>
                        </a:rPr>
                        <a:t>точка </a:t>
                      </a: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a:effectLst/>
                        </a:rPr>
                        <a:t>Педагогический КВН</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26.09.2025</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ru-RU" sz="1200" dirty="0">
                          <a:effectLst/>
                        </a:rPr>
                        <a:t>Творческая группа </a:t>
                      </a:r>
                    </a:p>
                    <a:p>
                      <a:pPr algn="ctr">
                        <a:lnSpc>
                          <a:spcPct val="100000"/>
                        </a:lnSpc>
                        <a:spcAft>
                          <a:spcPts val="0"/>
                        </a:spcAft>
                      </a:pPr>
                      <a:r>
                        <a:rPr lang="kk-KZ" sz="1200" dirty="0">
                          <a:effectLst/>
                        </a:rPr>
                        <a:t> </a:t>
                      </a:r>
                      <a:endParaRPr lang="ru-RU" sz="1200" dirty="0">
                        <a:effectLst/>
                        <a:latin typeface="Calibri"/>
                        <a:ea typeface="Times New Roman"/>
                        <a:cs typeface="Times New Roman"/>
                      </a:endParaRPr>
                    </a:p>
                  </a:txBody>
                  <a:tcPr marL="19172" marR="19172" marT="0" marB="0"/>
                </a:tc>
              </a:tr>
              <a:tr h="249501">
                <a:tc>
                  <a:txBody>
                    <a:bodyPr/>
                    <a:lstStyle/>
                    <a:p>
                      <a:pPr algn="just">
                        <a:lnSpc>
                          <a:spcPct val="115000"/>
                        </a:lnSpc>
                        <a:spcAft>
                          <a:spcPts val="0"/>
                        </a:spcAft>
                      </a:pPr>
                      <a:r>
                        <a:rPr lang="kk-KZ" sz="400">
                          <a:effectLst/>
                        </a:rPr>
                        <a:t>9</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Октябрь</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a:effectLst/>
                        </a:rPr>
                        <a:t>Технология критического мышления «Клеточное программирование» </a:t>
                      </a:r>
                      <a:endParaRPr lang="ru-RU" sz="1200">
                        <a:effectLst/>
                        <a:latin typeface="Calibri"/>
                        <a:ea typeface="Calibri"/>
                        <a:cs typeface="Times New Roman"/>
                      </a:endParaRPr>
                    </a:p>
                  </a:txBody>
                  <a:tcPr marL="19172" marR="19172" marT="0" marB="0"/>
                </a:tc>
                <a:tc>
                  <a:txBody>
                    <a:bodyPr/>
                    <a:lstStyle/>
                    <a:p>
                      <a:pPr>
                        <a:lnSpc>
                          <a:spcPct val="100000"/>
                        </a:lnSpc>
                        <a:spcAft>
                          <a:spcPts val="0"/>
                        </a:spcAft>
                      </a:pPr>
                      <a:r>
                        <a:rPr lang="ru-RU" sz="1200">
                          <a:effectLst/>
                        </a:rPr>
                        <a:t>Методический диалог </a:t>
                      </a:r>
                      <a:endParaRPr lang="ru-RU" sz="1200">
                        <a:effectLst/>
                        <a:latin typeface="Calibri"/>
                        <a:ea typeface="Calibri"/>
                        <a:cs typeface="Times New Roman"/>
                      </a:endParaRPr>
                    </a:p>
                  </a:txBody>
                  <a:tcPr marL="19172" marR="19172" marT="0" marB="0"/>
                </a:tc>
                <a:tc>
                  <a:txBody>
                    <a:bodyPr/>
                    <a:lstStyle/>
                    <a:p>
                      <a:pPr algn="ctr">
                        <a:lnSpc>
                          <a:spcPct val="100000"/>
                        </a:lnSpc>
                        <a:spcAft>
                          <a:spcPts val="0"/>
                        </a:spcAft>
                      </a:pPr>
                      <a:r>
                        <a:rPr lang="kk-KZ" sz="1200">
                          <a:effectLst/>
                        </a:rPr>
                        <a:t>30.10.2025</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Шарипова Г.К.</a:t>
                      </a:r>
                      <a:endParaRPr lang="ru-RU" sz="1200" dirty="0">
                        <a:effectLst/>
                        <a:latin typeface="Calibri"/>
                        <a:ea typeface="Times New Roman"/>
                        <a:cs typeface="Times New Roman"/>
                      </a:endParaRPr>
                    </a:p>
                  </a:txBody>
                  <a:tcPr marL="19172" marR="19172" marT="0" marB="0"/>
                </a:tc>
              </a:tr>
              <a:tr h="191283">
                <a:tc>
                  <a:txBody>
                    <a:bodyPr/>
                    <a:lstStyle/>
                    <a:p>
                      <a:pPr algn="just">
                        <a:lnSpc>
                          <a:spcPct val="115000"/>
                        </a:lnSpc>
                        <a:spcAft>
                          <a:spcPts val="0"/>
                        </a:spcAft>
                      </a:pPr>
                      <a:r>
                        <a:rPr lang="kk-KZ" sz="400">
                          <a:effectLst/>
                        </a:rPr>
                        <a:t>10</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Ноябрь</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a:effectLst/>
                        </a:rPr>
                        <a:t> «Творческий воспитатель –одаренный ребенок»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a:effectLst/>
                        </a:rPr>
                        <a:t>Открытые просмотры </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2-7 декабря </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Педагоги ДО г.Кокшетау</a:t>
                      </a:r>
                      <a:endParaRPr lang="ru-RU" sz="1200" dirty="0">
                        <a:effectLst/>
                        <a:latin typeface="Calibri"/>
                        <a:ea typeface="Times New Roman"/>
                        <a:cs typeface="Times New Roman"/>
                      </a:endParaRPr>
                    </a:p>
                  </a:txBody>
                  <a:tcPr marL="19172" marR="19172" marT="0" marB="0"/>
                </a:tc>
              </a:tr>
              <a:tr h="191283">
                <a:tc>
                  <a:txBody>
                    <a:bodyPr/>
                    <a:lstStyle/>
                    <a:p>
                      <a:pPr algn="just">
                        <a:lnSpc>
                          <a:spcPct val="115000"/>
                        </a:lnSpc>
                        <a:spcAft>
                          <a:spcPts val="0"/>
                        </a:spcAft>
                      </a:pPr>
                      <a:r>
                        <a:rPr lang="kk-KZ" sz="400">
                          <a:effectLst/>
                        </a:rPr>
                        <a:t>11</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Декабрь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a:effectLst/>
                        </a:rPr>
                        <a:t>О работе цетра компетенций «Точка роста»</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a:effectLst/>
                        </a:rPr>
                        <a:t>Статья в газету «Білімді ел»</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25 декабря </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a:effectLst/>
                        </a:rPr>
                        <a:t>Айжарыкова А.Ж.</a:t>
                      </a:r>
                      <a:endParaRPr lang="ru-RU" sz="1200" dirty="0">
                        <a:effectLst/>
                        <a:latin typeface="Calibri"/>
                        <a:ea typeface="Times New Roman"/>
                        <a:cs typeface="Times New Roman"/>
                      </a:endParaRPr>
                    </a:p>
                  </a:txBody>
                  <a:tcPr marL="19172" marR="19172" marT="0" marB="0"/>
                </a:tc>
              </a:tr>
              <a:tr h="286925">
                <a:tc>
                  <a:txBody>
                    <a:bodyPr/>
                    <a:lstStyle/>
                    <a:p>
                      <a:pPr algn="just">
                        <a:lnSpc>
                          <a:spcPct val="115000"/>
                        </a:lnSpc>
                        <a:spcAft>
                          <a:spcPts val="0"/>
                        </a:spcAft>
                      </a:pPr>
                      <a:r>
                        <a:rPr lang="kk-KZ" sz="400">
                          <a:effectLst/>
                        </a:rPr>
                        <a:t>12</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smtClean="0">
                          <a:effectLst/>
                        </a:rPr>
                        <a:t>Постоянно</a:t>
                      </a:r>
                    </a:p>
                    <a:p>
                      <a:pPr algn="ctr">
                        <a:lnSpc>
                          <a:spcPct val="100000"/>
                        </a:lnSpc>
                        <a:spcAft>
                          <a:spcPts val="0"/>
                        </a:spcAft>
                      </a:pPr>
                      <a:endParaRPr lang="ru-RU" sz="1200" dirty="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a:effectLst/>
                        </a:rPr>
                        <a:t>«SOS-консультации» – консультации по запросам педагогов.</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a:effectLst/>
                        </a:rPr>
                        <a:t>Консультация </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постоянно</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dirty="0" smtClean="0">
                          <a:effectLst/>
                        </a:rPr>
                        <a:t>Методист</a:t>
                      </a:r>
                      <a:endParaRPr lang="ru-RU" sz="1200" dirty="0">
                        <a:effectLst/>
                        <a:latin typeface="Calibri"/>
                        <a:ea typeface="Times New Roman"/>
                        <a:cs typeface="Times New Roman"/>
                      </a:endParaRPr>
                    </a:p>
                  </a:txBody>
                  <a:tcPr marL="19172" marR="19172" marT="0" marB="0"/>
                </a:tc>
              </a:tr>
              <a:tr h="195500">
                <a:tc>
                  <a:txBody>
                    <a:bodyPr/>
                    <a:lstStyle/>
                    <a:p>
                      <a:pPr algn="just">
                        <a:lnSpc>
                          <a:spcPct val="115000"/>
                        </a:lnSpc>
                        <a:spcAft>
                          <a:spcPts val="0"/>
                        </a:spcAft>
                      </a:pPr>
                      <a:r>
                        <a:rPr lang="kk-KZ" sz="400">
                          <a:effectLst/>
                        </a:rPr>
                        <a:t>13</a:t>
                      </a:r>
                      <a:endParaRPr lang="ru-RU" sz="3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В течение года  </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ru-RU" sz="1200">
                          <a:effectLst/>
                        </a:rPr>
                        <a:t>Наполнение страницы ЦК на официальном сайте</a:t>
                      </a:r>
                      <a:endParaRPr lang="ru-RU" sz="1200">
                        <a:effectLst/>
                        <a:latin typeface="Calibri"/>
                        <a:ea typeface="Times New Roman"/>
                        <a:cs typeface="Times New Roman"/>
                      </a:endParaRPr>
                    </a:p>
                  </a:txBody>
                  <a:tcPr marL="19172" marR="19172" marT="0" marB="0"/>
                </a:tc>
                <a:tc>
                  <a:txBody>
                    <a:bodyPr/>
                    <a:lstStyle/>
                    <a:p>
                      <a:pPr>
                        <a:lnSpc>
                          <a:spcPct val="100000"/>
                        </a:lnSpc>
                        <a:spcAft>
                          <a:spcPts val="0"/>
                        </a:spcAft>
                      </a:pPr>
                      <a:r>
                        <a:rPr lang="kk-KZ" sz="1200">
                          <a:effectLst/>
                        </a:rPr>
                        <a:t>Информация на сайт </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kk-KZ" sz="1200">
                          <a:effectLst/>
                        </a:rPr>
                        <a:t>постоянно </a:t>
                      </a:r>
                      <a:endParaRPr lang="ru-RU" sz="1200">
                        <a:effectLst/>
                        <a:latin typeface="Calibri"/>
                        <a:ea typeface="Times New Roman"/>
                        <a:cs typeface="Times New Roman"/>
                      </a:endParaRPr>
                    </a:p>
                  </a:txBody>
                  <a:tcPr marL="19172" marR="19172" marT="0" marB="0"/>
                </a:tc>
                <a:tc>
                  <a:txBody>
                    <a:bodyPr/>
                    <a:lstStyle/>
                    <a:p>
                      <a:pPr algn="ctr">
                        <a:lnSpc>
                          <a:spcPct val="100000"/>
                        </a:lnSpc>
                        <a:spcAft>
                          <a:spcPts val="0"/>
                        </a:spcAft>
                      </a:pPr>
                      <a:r>
                        <a:rPr lang="ru-RU" sz="1200" dirty="0" err="1">
                          <a:effectLst/>
                        </a:rPr>
                        <a:t>Накенова</a:t>
                      </a:r>
                      <a:r>
                        <a:rPr lang="ru-RU" sz="1200" dirty="0">
                          <a:effectLst/>
                        </a:rPr>
                        <a:t> Д.М.</a:t>
                      </a:r>
                      <a:endParaRPr lang="ru-RU" sz="1200" dirty="0">
                        <a:effectLst/>
                        <a:latin typeface="Calibri"/>
                        <a:ea typeface="Times New Roman"/>
                        <a:cs typeface="Times New Roman"/>
                      </a:endParaRPr>
                    </a:p>
                  </a:txBody>
                  <a:tcPr marL="19172" marR="19172" marT="0" marB="0"/>
                </a:tc>
              </a:tr>
            </a:tbl>
          </a:graphicData>
        </a:graphic>
      </p:graphicFrame>
    </p:spTree>
    <p:extLst>
      <p:ext uri="{BB962C8B-B14F-4D97-AF65-F5344CB8AC3E}">
        <p14:creationId xmlns:p14="http://schemas.microsoft.com/office/powerpoint/2010/main" val="3725636699"/>
      </p:ext>
    </p:extLst>
  </p:cSld>
  <p:clrMapOvr>
    <a:masterClrMapping/>
  </p:clrMapOvr>
</p:sld>
</file>

<file path=ppt/theme/theme1.xml><?xml version="1.0" encoding="utf-8"?>
<a:theme xmlns:a="http://schemas.openxmlformats.org/drawingml/2006/main" name="Пользовательская">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M03460604_win32_SL_V10" id="{99B34821-6204-44CE-8DD7-2088F7B07FF3}" vid="{E244DE33-B49D-4797-B149-ADA6E5DF59F2}"/>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F14FD5-A096-4D90-927F-14121C040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458E52-C9AB-45CD-90E2-A592FBC3F2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FA81F5C2-3514-4A07-8A5F-801AC1F704E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137</TotalTime>
  <Words>1371</Words>
  <Application>Microsoft Office PowerPoint</Application>
  <PresentationFormat>Произвольный</PresentationFormat>
  <Paragraphs>406</Paragraphs>
  <Slides>11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Пользовательская</vt:lpstr>
      <vt:lpstr>Центр компетенции  ГККП«Ясли-сад "Нұр бала» города Кокшетау при отделе образования по городу Кокшетау управления образования Акмолинской области»   </vt:lpstr>
      <vt:lpstr>Тема компетенций: "Повышение педагогической компетентности и творческой активности педагогов ДО  через использование технологии критического мышления"  Цель: знакомство педагогов с опытом работы по применению технологии развития критического мышления в работе с дошкольниками при обучении и воспитании детей  Задачи: -актуализировать знания педагогов об интерактивных методах и приемах подачи материала; -организовать совместную отработку технологии развития критического мышления; -мотивировать педагогов к созданию атмосферы инициативности, творчества; -активизировать самостоятельную работу педагогов, дать возможность заимствовать элементы педагогического опыта для улучшения собственного.</vt:lpstr>
      <vt:lpstr>           Творческая группа   Накенова Дамеш Муратовна Омарова Альфия Зинуровна Михалева Вера Владимировна Шарипова Гульнар Кабыкеновна Красникова Людмила Николаевна Сейтова Улпан Ануарбековна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 Чтобы подравнивать траву на большой площади, кролики должны иметь возможность свободно перемещаться по газону (пастбищу), но на большой площади газона (пастбища) кролики могут разбежаться. Найджел Уэйт предложил использовать кроликов для подравнивания газонной травы на большей площади, причем он не боится, что кролики разбегутся. Что предложил находчивый австралиец?  2. Корабль перевозил мороженое и потерпел кораблекрушение! На необитаемом острове (тропики) оказались пассажиры и мороженое! Как спасти мороженое?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 компетенции </dc:title>
  <cp:lastModifiedBy>User</cp:lastModifiedBy>
  <cp:revision>24</cp:revision>
  <dcterms:created xsi:type="dcterms:W3CDTF">2024-01-03T23:14:54Z</dcterms:created>
  <dcterms:modified xsi:type="dcterms:W3CDTF">2024-05-29T11:09:40Z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