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24" r:id="rId1"/>
  </p:sldMasterIdLst>
  <p:notesMasterIdLst>
    <p:notesMasterId r:id="rId28"/>
  </p:notesMasterIdLst>
  <p:sldIdLst>
    <p:sldId id="309" r:id="rId2"/>
    <p:sldId id="310" r:id="rId3"/>
    <p:sldId id="311" r:id="rId4"/>
    <p:sldId id="312" r:id="rId5"/>
    <p:sldId id="313" r:id="rId6"/>
    <p:sldId id="314" r:id="rId7"/>
    <p:sldId id="371" r:id="rId8"/>
    <p:sldId id="316" r:id="rId9"/>
    <p:sldId id="319" r:id="rId10"/>
    <p:sldId id="318" r:id="rId11"/>
    <p:sldId id="349" r:id="rId12"/>
    <p:sldId id="361" r:id="rId13"/>
    <p:sldId id="380" r:id="rId14"/>
    <p:sldId id="363" r:id="rId15"/>
    <p:sldId id="365" r:id="rId16"/>
    <p:sldId id="375" r:id="rId17"/>
    <p:sldId id="376" r:id="rId18"/>
    <p:sldId id="377" r:id="rId19"/>
    <p:sldId id="367" r:id="rId20"/>
    <p:sldId id="378" r:id="rId21"/>
    <p:sldId id="379" r:id="rId22"/>
    <p:sldId id="372" r:id="rId23"/>
    <p:sldId id="373" r:id="rId24"/>
    <p:sldId id="374" r:id="rId25"/>
    <p:sldId id="368" r:id="rId26"/>
    <p:sldId id="369" r:id="rId27"/>
  </p:sldIdLst>
  <p:sldSz cx="6858000" cy="9144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CC"/>
    <a:srgbClr val="0066FF"/>
    <a:srgbClr val="990000"/>
    <a:srgbClr val="FF66FF"/>
    <a:srgbClr val="00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49" autoAdjust="0"/>
    <p:restoredTop sz="98513" autoAdjust="0"/>
  </p:normalViewPr>
  <p:slideViewPr>
    <p:cSldViewPr>
      <p:cViewPr varScale="1">
        <p:scale>
          <a:sx n="85" d="100"/>
          <a:sy n="85" d="100"/>
        </p:scale>
        <p:origin x="-3162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133F1-187E-4AF2-9A0A-5836FB3E4F74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82788" y="746125"/>
            <a:ext cx="27955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4A43F-17EE-4D6B-A5EB-DA7F2ADB26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11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3530600"/>
            <a:ext cx="2678906" cy="5613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785" y="-1233"/>
            <a:ext cx="6859785" cy="9145233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612835" y="2307204"/>
            <a:ext cx="4236467" cy="1605741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909208" y="3294567"/>
            <a:ext cx="4883348" cy="439012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623781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623781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1785" y="-1233"/>
            <a:ext cx="6859785" cy="9145233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3530600"/>
            <a:ext cx="2678906" cy="561340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14549" y="2302317"/>
            <a:ext cx="4238244" cy="161001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912114" y="3291072"/>
            <a:ext cx="4882896" cy="438912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463040"/>
            <a:ext cx="2400300" cy="49499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5012" y="1463040"/>
            <a:ext cx="2400300" cy="49499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463040"/>
            <a:ext cx="2400300" cy="73152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363" y="2269131"/>
            <a:ext cx="2400300" cy="4145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5012" y="1463040"/>
            <a:ext cx="2400300" cy="73152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5012" y="2269131"/>
            <a:ext cx="2400300" cy="4145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3530600"/>
            <a:ext cx="2678906" cy="5613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-1675208" y="1675211"/>
            <a:ext cx="9144000" cy="579358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588698" y="2101472"/>
            <a:ext cx="3909060" cy="1452569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165" y="3491883"/>
            <a:ext cx="2855834" cy="44329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973466" y="3004514"/>
            <a:ext cx="4346070" cy="831085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521619" y="0"/>
            <a:ext cx="5336381" cy="9144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3530600"/>
            <a:ext cx="2678906" cy="5613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6731000"/>
            <a:ext cx="2678906" cy="241300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503398" y="2290001"/>
            <a:ext cx="4114800" cy="1156592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857610" y="2907372"/>
            <a:ext cx="4572409" cy="98755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1786" y="6734177"/>
            <a:ext cx="2680693" cy="2409824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785" y="6735057"/>
            <a:ext cx="6859785" cy="240894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487680"/>
            <a:ext cx="5640705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467505"/>
            <a:ext cx="5640705" cy="477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150876" y="7827264"/>
            <a:ext cx="1632204" cy="268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2915B4A-F94A-4814-9CBD-767880B23B6A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8136" y="8380163"/>
            <a:ext cx="35433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00779" y="8227763"/>
            <a:ext cx="377190" cy="67056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D1C3A8A-8652-4BB2-998E-F5D4D2ACA4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online.zakon.kz/Document/?link_id=100066409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nurbala.aqmoedu.kz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7298" y="2671977"/>
            <a:ext cx="46434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РАЗВИТИЯ</a:t>
            </a: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-2025 ГОД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41" y="1071539"/>
            <a:ext cx="43577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ГККП </a:t>
            </a:r>
            <a:r>
              <a:rPr lang="kk-KZ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«Ясли-сад "Нұр бала» города Кокшетау при отделе образования по городу Кокшетау управления образования Акмолинской области»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5124" y="899592"/>
            <a:ext cx="617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ЯСЛИ САДА 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54586" y="1547664"/>
            <a:ext cx="2304256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STEM </a:t>
            </a:r>
            <a:r>
              <a:rPr lang="kk-KZ" dirty="0" smtClean="0">
                <a:solidFill>
                  <a:srgbClr val="0000CC"/>
                </a:solidFill>
              </a:rPr>
              <a:t>ТЕХНОЛОГИЯ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70093" y="6084168"/>
            <a:ext cx="2304256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SAND-ART</a:t>
            </a:r>
            <a:r>
              <a:rPr lang="kk-KZ" b="1" dirty="0" smtClean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ТЕХНОЛОГИЯ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70093" y="3561234"/>
            <a:ext cx="2304256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rgbClr val="0000CC"/>
                </a:solidFill>
              </a:rPr>
              <a:t>ИКТ 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kk-KZ" dirty="0" smtClean="0">
                <a:solidFill>
                  <a:srgbClr val="0000CC"/>
                </a:solidFill>
              </a:rPr>
              <a:t>ТЕХНОЛОГИИ 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5" y="4408119"/>
            <a:ext cx="1920053" cy="144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0" y="-14478000"/>
            <a:ext cx="81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5" y="2195736"/>
            <a:ext cx="144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51" y="2256088"/>
            <a:ext cx="144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5136"/>
            <a:ext cx="2400267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63" y="2256088"/>
            <a:ext cx="81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 descr="blob:https://web.whatsapp.com/0c061206-8c4d-4b81-8a01-a212f7e614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1" descr="blob:https://web.whatsapp.com/56539c53-1055-430d-b7fb-fb77134d716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 descr="C:\Users\User\Downloads\WhatsApp Image 2022-09-29 at 16.50.00 (3)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72" y="4408119"/>
            <a:ext cx="1043558" cy="1511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C:\Users\User\Downloads\WhatsApp Image 2022-10-19 at 11.24.10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05" y="4408119"/>
            <a:ext cx="996746" cy="150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C:\Users\User\Downloads\WhatsApp Image 2022-09-29 at 16.50.00 (2)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4430195"/>
            <a:ext cx="1728192" cy="1504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фото сентябрь\IMG-20220801-WA003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43" y="6688091"/>
            <a:ext cx="1945006" cy="23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фото сентябрь\IMG-20220801-WA004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349" y="6741584"/>
            <a:ext cx="2368420" cy="217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712" y="1331640"/>
            <a:ext cx="54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kk-KZ" sz="2800" dirty="0" smtClean="0">
                <a:solidFill>
                  <a:srgbClr val="0066CC"/>
                </a:solidFill>
              </a:rPr>
              <a:t>План реализации Программы развития</a:t>
            </a:r>
          </a:p>
          <a:p>
            <a:endParaRPr lang="kk-KZ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2914809"/>
            <a:ext cx="5022320" cy="3766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5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487680"/>
            <a:ext cx="6192688" cy="731520"/>
          </a:xfrm>
        </p:spPr>
        <p:txBody>
          <a:bodyPr/>
          <a:lstStyle/>
          <a:p>
            <a:pPr algn="ctr"/>
            <a:r>
              <a:rPr lang="ru-RU" sz="1200" b="1" dirty="0">
                <a:solidFill>
                  <a:srgbClr val="0000CC"/>
                </a:solidFill>
              </a:rPr>
              <a:t>Задача 1.Повышение конкурентоспособности </a:t>
            </a:r>
            <a:r>
              <a:rPr lang="kk-KZ" sz="1200" b="1" dirty="0">
                <a:solidFill>
                  <a:srgbClr val="0000CC"/>
                </a:solidFill>
              </a:rPr>
              <a:t>воспитанников</a:t>
            </a:r>
            <a:r>
              <a:rPr lang="ru-RU" sz="1200" b="1" dirty="0">
                <a:solidFill>
                  <a:srgbClr val="0000CC"/>
                </a:solidFill>
              </a:rPr>
              <a:t>, воспитание и обучение личности на основе общечеловеческих ценностей. Совершенствование качества воспитания и образования в ДО.</a:t>
            </a:r>
            <a:r>
              <a:rPr lang="ru-RU" sz="1200" dirty="0">
                <a:solidFill>
                  <a:srgbClr val="0000CC"/>
                </a:solidFill>
              </a:rPr>
              <a:t/>
            </a:r>
            <a:br>
              <a:rPr lang="ru-RU" sz="1200" dirty="0">
                <a:solidFill>
                  <a:srgbClr val="0000CC"/>
                </a:solidFill>
              </a:rPr>
            </a:br>
            <a:endParaRPr lang="ru-RU" sz="1200" dirty="0">
              <a:solidFill>
                <a:srgbClr val="0000CC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249133"/>
              </p:ext>
            </p:extLst>
          </p:nvPr>
        </p:nvGraphicFramePr>
        <p:xfrm>
          <a:off x="-1" y="1115615"/>
          <a:ext cx="6858002" cy="6445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1685"/>
                <a:gridCol w="693506"/>
                <a:gridCol w="693506"/>
                <a:gridCol w="847618"/>
                <a:gridCol w="847618"/>
                <a:gridCol w="770561"/>
                <a:gridCol w="693508"/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 err="1">
                          <a:solidFill>
                            <a:srgbClr val="0000CC"/>
                          </a:solidFill>
                          <a:effectLst/>
                        </a:rPr>
                        <a:t>Целевые</a:t>
                      </a: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1200" spc="10" dirty="0" err="1">
                          <a:solidFill>
                            <a:srgbClr val="0000CC"/>
                          </a:solidFill>
                          <a:effectLst/>
                        </a:rPr>
                        <a:t>индикаторы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2020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2021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2022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2023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2024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2025</a:t>
                      </a:r>
                      <a:endParaRPr lang="ru-RU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solidFill>
                            <a:srgbClr val="0000CC"/>
                          </a:solidFill>
                          <a:effectLst/>
                        </a:rPr>
                        <a:t>Уровень готовности детей </a:t>
                      </a:r>
                      <a:r>
                        <a:rPr lang="ru-RU" sz="1200" spc="10" dirty="0" err="1">
                          <a:solidFill>
                            <a:srgbClr val="0000CC"/>
                          </a:solidFill>
                          <a:effectLst/>
                        </a:rPr>
                        <a:t>предшкольного</a:t>
                      </a:r>
                      <a:r>
                        <a:rPr lang="ru-RU" sz="1200" spc="10" dirty="0">
                          <a:solidFill>
                            <a:srgbClr val="0000CC"/>
                          </a:solidFill>
                          <a:effectLst/>
                        </a:rPr>
                        <a:t> возраста для обучения в школе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70%</a:t>
                      </a:r>
                      <a:endParaRPr lang="ru-RU" sz="12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75%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85%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90%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95%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100%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Результаты участия воспитанников на конкурсах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городского уровня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областного уровня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республиканского уровня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международного уровня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10%</a:t>
                      </a:r>
                      <a:endParaRPr lang="ru-RU" sz="12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20%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30%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40%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Организация и охват детей кружковой работой по робототехнике, </a:t>
                      </a:r>
                      <a:r>
                        <a:rPr lang="ru-RU" sz="1200" dirty="0" err="1">
                          <a:solidFill>
                            <a:srgbClr val="0000CC"/>
                          </a:solidFill>
                          <a:effectLst/>
                        </a:rPr>
                        <a:t>лего</a:t>
                      </a: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 конструированию, игры с </a:t>
                      </a:r>
                      <a:r>
                        <a:rPr lang="ru-RU" sz="1200" dirty="0" err="1">
                          <a:solidFill>
                            <a:srgbClr val="0000CC"/>
                          </a:solidFill>
                          <a:effectLst/>
                        </a:rPr>
                        <a:t>асыками</a:t>
                      </a: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, театральная деятельность, шахматы 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50%</a:t>
                      </a:r>
                      <a:endParaRPr lang="ru-RU" sz="12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60%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70%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Дополнительное образование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Английский язык, хореография, ИЗО 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50%</a:t>
                      </a:r>
                      <a:endParaRPr lang="ru-RU" sz="12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60%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Дополнительное образование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Художественная гимнастика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20%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30%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Внедрение ТРИЗ технологии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Внедрение ИКТ технологии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100%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Результаты участия педагогов на конкурсах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городского уровня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областного уровня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республиканского уровня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</a:rPr>
                        <a:t>международного уровня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6%</a:t>
                      </a:r>
                      <a:endParaRPr lang="ru-RU" sz="12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12%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15%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20%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30%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2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Komp\Desktop\Новая папка (2)\IMG202011161046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15" y="4933159"/>
            <a:ext cx="2142238" cy="2734064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083" y="462620"/>
            <a:ext cx="1488803" cy="352901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33" y="476111"/>
            <a:ext cx="2394943" cy="351472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Komp\Desktop\Новая папка (2)\IMG-20210106-WA00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956042"/>
            <a:ext cx="1800200" cy="2688299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ватсап апрель\IMG-20210215-WA007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4956043"/>
            <a:ext cx="1998222" cy="2688299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Komp\Desktop\Новая папка (2)\IMG2020111610242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518973"/>
            <a:ext cx="2678906" cy="342900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3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" y="107504"/>
            <a:ext cx="5640705" cy="1296144"/>
          </a:xfrm>
        </p:spPr>
        <p:txBody>
          <a:bodyPr/>
          <a:lstStyle/>
          <a:p>
            <a:r>
              <a:rPr lang="ru-RU" sz="1200" b="1" dirty="0">
                <a:solidFill>
                  <a:srgbClr val="0000CC"/>
                </a:solidFill>
              </a:rPr>
              <a:t>Задача 2. Обеспечить высокий статус профессии педагога, модернизировать педагогическое образование. Освоение и внедрение новых технологий воспитания и образования дошкольников, через обновление развивающей образовательной среды ДО, способствующей самореализации ребёнка в разных видах деятельности</a:t>
            </a:r>
            <a:r>
              <a:rPr lang="ru-RU" sz="1200" dirty="0">
                <a:solidFill>
                  <a:srgbClr val="0000CC"/>
                </a:solidFill>
              </a:rPr>
              <a:t/>
            </a:r>
            <a:br>
              <a:rPr lang="ru-RU" sz="1200" dirty="0">
                <a:solidFill>
                  <a:srgbClr val="0000CC"/>
                </a:solidFill>
              </a:rPr>
            </a:br>
            <a:endParaRPr lang="ru-RU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823302"/>
              </p:ext>
            </p:extLst>
          </p:nvPr>
        </p:nvGraphicFramePr>
        <p:xfrm>
          <a:off x="1" y="1466850"/>
          <a:ext cx="6857998" cy="52364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05095"/>
                <a:gridCol w="787974"/>
                <a:gridCol w="875527"/>
                <a:gridCol w="787974"/>
                <a:gridCol w="787974"/>
                <a:gridCol w="700421"/>
                <a:gridCol w="813033"/>
              </a:tblGrid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 err="1">
                          <a:solidFill>
                            <a:srgbClr val="0033CC"/>
                          </a:solidFill>
                          <a:effectLst/>
                        </a:rPr>
                        <a:t>Целевые</a:t>
                      </a:r>
                      <a: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en-US" sz="1200" spc="10" dirty="0" err="1">
                          <a:solidFill>
                            <a:srgbClr val="0033CC"/>
                          </a:solidFill>
                          <a:effectLst/>
                        </a:rPr>
                        <a:t>индикаторы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  <a:t>2020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  <a:t>2021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  <a:t>2022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  <a:t>2023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  <a:t>2024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2025</a:t>
                      </a:r>
                      <a:endParaRPr lang="ru-RU" sz="1200" dirty="0">
                        <a:solidFill>
                          <a:srgbClr val="00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en-US" sz="1200" dirty="0" err="1">
                          <a:solidFill>
                            <a:srgbClr val="0033CC"/>
                          </a:solidFill>
                          <a:effectLst/>
                        </a:rPr>
                        <a:t>Общая</a:t>
                      </a:r>
                      <a:r>
                        <a:rPr lang="en-US" sz="1200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33CC"/>
                          </a:solidFill>
                          <a:effectLst/>
                        </a:rPr>
                        <a:t>укомплектованность</a:t>
                      </a:r>
                      <a:r>
                        <a:rPr lang="en-US" sz="1200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33CC"/>
                          </a:solidFill>
                          <a:effectLst/>
                        </a:rPr>
                        <a:t>штатов</a:t>
                      </a:r>
                      <a:r>
                        <a:rPr lang="en-US" sz="1200" dirty="0">
                          <a:solidFill>
                            <a:srgbClr val="0033CC"/>
                          </a:solidFill>
                          <a:effectLst/>
                        </a:rPr>
                        <a:t>, %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</a:rPr>
                        <a:t>Внедрение обновленного содержания образования через курсовую переподготовку педагогов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</a:rPr>
                        <a:t>Внедрение обновленного государственного обязательного стандарта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</a:rPr>
                        <a:t>Повышение качественного показателя </a:t>
                      </a: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</a:rPr>
                        <a:t>по новой модели аттестации педагогов </a:t>
                      </a: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</a:rPr>
                        <a:t>(педагог- эксперт, педагог-модератор, педагог-исследователь, педагог-мастер) до 65%. 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21%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35%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60%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spc="10" dirty="0">
                          <a:solidFill>
                            <a:srgbClr val="0033CC"/>
                          </a:solidFill>
                          <a:effectLst/>
                        </a:rPr>
                        <a:t>Повышение доли педагогов, имеющих техническое и профессиональное и высшее образование по специальности "Дошкольное воспитание и обучение" от общего количества руководителей, методистов, воспитателей дошкольных организаций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45%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45%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56%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62%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73%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100%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5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590056"/>
              </p:ext>
            </p:extLst>
          </p:nvPr>
        </p:nvGraphicFramePr>
        <p:xfrm>
          <a:off x="-2" y="179509"/>
          <a:ext cx="6858002" cy="66507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88842"/>
                <a:gridCol w="943908"/>
                <a:gridCol w="709069"/>
                <a:gridCol w="886336"/>
                <a:gridCol w="797701"/>
                <a:gridCol w="797701"/>
                <a:gridCol w="734445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Доля молодых специалистов от общего количества педагогов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9%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11%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12%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spc="10" dirty="0">
                          <a:solidFill>
                            <a:srgbClr val="0000CC"/>
                          </a:solidFill>
                          <a:effectLst/>
                        </a:rPr>
                        <a:t>Доля педагогов прошедших ИКТ курсы повышения квалификации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spc="10" dirty="0">
                          <a:solidFill>
                            <a:srgbClr val="0000CC"/>
                          </a:solidFill>
                          <a:effectLst/>
                        </a:rPr>
                        <a:t>Доля педагогов прошедших курсы повышения квалификации по ТРИЗ технологии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20%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Доля педагогов размещающие свои занятия на собственном </a:t>
                      </a:r>
                      <a:r>
                        <a:rPr lang="en-US" sz="1200" dirty="0">
                          <a:solidFill>
                            <a:srgbClr val="0000CC"/>
                          </a:solidFill>
                          <a:effectLst/>
                        </a:rPr>
                        <a:t>YouTube</a:t>
                      </a:r>
                      <a:r>
                        <a:rPr lang="kk-KZ" sz="1200" dirty="0">
                          <a:solidFill>
                            <a:srgbClr val="0000CC"/>
                          </a:solidFill>
                          <a:effectLst/>
                        </a:rPr>
                        <a:t> канале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20%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Дальнейшее совершенствование и внедрение лучших инновационных опытов в современном образовании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20%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30%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40%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60%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Доля педагогов, имеющих научные публикации в Республиканских и Международных методических журналах и пособиях, %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60%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70%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80%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Доля педагогов участвующих в инновационной и</a:t>
                      </a:r>
                      <a:r>
                        <a:rPr lang="en-US" sz="120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экспериментальной деятельности, %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9%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12%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15%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Организация стажировок педагогических работников организаций </a:t>
                      </a:r>
                      <a:r>
                        <a:rPr lang="ru-RU" sz="1200" dirty="0" err="1">
                          <a:solidFill>
                            <a:srgbClr val="0000CC"/>
                          </a:solidFill>
                          <a:effectLst/>
                        </a:rPr>
                        <a:t>ТиПО</a:t>
                      </a: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 н а б а з е детского сада.</a:t>
                      </a:r>
                      <a:endParaRPr lang="ru-RU" sz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891" y="6830402"/>
            <a:ext cx="1941870" cy="135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22" y="7854045"/>
            <a:ext cx="1674367" cy="12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34" y="7907424"/>
            <a:ext cx="1694251" cy="12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8920" y="6830402"/>
            <a:ext cx="1733586" cy="115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59" y="6826103"/>
            <a:ext cx="1655387" cy="11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59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35563"/>
            <a:ext cx="6172200" cy="749432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ВОСПИТАННИКИ, СТАВШИЕ ПОБЕДИТЕЛЯМИ (ПРИЗЕРАМИ)  МЕЖДУНАРОДНЫХ КОНКУРСОВ, СОРЕВНОВАНИЙ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396355"/>
            <a:ext cx="6172200" cy="67718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6" y="2555776"/>
            <a:ext cx="1174374" cy="2917416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90" y="2555776"/>
            <a:ext cx="1162377" cy="288761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34" y="2555776"/>
            <a:ext cx="1155823" cy="2871331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1084" y="3385770"/>
            <a:ext cx="2871333" cy="121134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160" y="6397691"/>
            <a:ext cx="2316139" cy="1737104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99" y="6108171"/>
            <a:ext cx="1737104" cy="231614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28" y="2459766"/>
            <a:ext cx="1222233" cy="307661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0" y="6012160"/>
            <a:ext cx="1008218" cy="25350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0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ВОСПИТАННИКИ, СТАВШИЕ ПОБЕДИТЕЛЯМИ (ПРИЗЕРАМИ)  МЕЖДУНАРОДНЫХ КОНКУРСОВ, СОРЕВНОВАНИЙ 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658" y="1883702"/>
            <a:ext cx="6172200" cy="6034617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4" y="3035829"/>
            <a:ext cx="1141215" cy="2810419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76773" y="6204181"/>
            <a:ext cx="1671683" cy="222891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51" y="3035829"/>
            <a:ext cx="1115312" cy="280067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06" y="3035829"/>
            <a:ext cx="1134126" cy="280392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62" y="3035830"/>
            <a:ext cx="1080120" cy="2784309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30" y="6204181"/>
            <a:ext cx="1756553" cy="2197499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1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443541"/>
            <a:ext cx="6172200" cy="269379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Областной, городской уровень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21" y="7014801"/>
            <a:ext cx="2074436" cy="1605326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0" y="4379979"/>
            <a:ext cx="1518906" cy="2075311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" b="3779"/>
          <a:stretch>
            <a:fillRect/>
          </a:stretch>
        </p:blipFill>
        <p:spPr>
          <a:xfrm>
            <a:off x="1376772" y="923595"/>
            <a:ext cx="1117664" cy="326436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3745"/>
          <a:stretch>
            <a:fillRect/>
          </a:stretch>
        </p:blipFill>
        <p:spPr>
          <a:xfrm>
            <a:off x="134634" y="923595"/>
            <a:ext cx="1094986" cy="323173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0" y="4379979"/>
            <a:ext cx="1646802" cy="206765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0" y="923595"/>
            <a:ext cx="1226895" cy="326436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60" y="923595"/>
            <a:ext cx="1296144" cy="326436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2" y="923595"/>
            <a:ext cx="1188132" cy="326436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0" y="6876256"/>
            <a:ext cx="1615952" cy="2015451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14" y="4379979"/>
            <a:ext cx="1682310" cy="211223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8813" y="7028325"/>
            <a:ext cx="2194027" cy="169787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4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b="1" dirty="0">
                <a:solidFill>
                  <a:srgbClr val="0033CC"/>
                </a:solidFill>
              </a:rPr>
              <a:t>Задача 3. Обеспечить безопасную и комфортную среду обучения</a:t>
            </a:r>
            <a:endParaRPr lang="ru-RU" sz="1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716183"/>
              </p:ext>
            </p:extLst>
          </p:nvPr>
        </p:nvGraphicFramePr>
        <p:xfrm>
          <a:off x="1" y="1466850"/>
          <a:ext cx="6857999" cy="4087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17860"/>
                <a:gridCol w="598602"/>
                <a:gridCol w="643292"/>
                <a:gridCol w="804115"/>
                <a:gridCol w="723704"/>
                <a:gridCol w="601838"/>
                <a:gridCol w="868588"/>
              </a:tblGrid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en-US" sz="1200" spc="10" dirty="0" err="1">
                          <a:solidFill>
                            <a:srgbClr val="0000CC"/>
                          </a:solidFill>
                          <a:effectLst/>
                        </a:rPr>
                        <a:t>Показатели</a:t>
                      </a: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1200" spc="10" dirty="0" err="1">
                          <a:solidFill>
                            <a:srgbClr val="0000CC"/>
                          </a:solidFill>
                          <a:effectLst/>
                        </a:rPr>
                        <a:t>результатов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2020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2021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2022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2023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2024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2025</a:t>
                      </a:r>
                      <a:endParaRPr lang="ru-RU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Доля детей с особыми потребностями, охваченных инклюзивным образованием, от общего числа воспитанников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spc="10" dirty="0">
                          <a:solidFill>
                            <a:srgbClr val="0000CC"/>
                          </a:solidFill>
                          <a:effectLst/>
                        </a:rPr>
                        <a:t>Охват детей со сложными нарушениями 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CC"/>
                          </a:solidFill>
                          <a:effectLst/>
                        </a:rPr>
                        <a:t>Созда</a:t>
                      </a:r>
                      <a:r>
                        <a:rPr lang="kk-KZ" sz="1200" dirty="0">
                          <a:solidFill>
                            <a:srgbClr val="0000CC"/>
                          </a:solidFill>
                          <a:effectLst/>
                        </a:rPr>
                        <a:t>ть</a:t>
                      </a:r>
                      <a:r>
                        <a:rPr lang="en-US" sz="1200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CC"/>
                          </a:solidFill>
                          <a:effectLst/>
                        </a:rPr>
                        <a:t>соответствующе</a:t>
                      </a:r>
                      <a:r>
                        <a:rPr lang="kk-KZ" sz="1200" dirty="0">
                          <a:solidFill>
                            <a:srgbClr val="0000CC"/>
                          </a:solidFill>
                          <a:effectLst/>
                        </a:rPr>
                        <a:t>е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CC"/>
                          </a:solidFill>
                          <a:effectLst/>
                        </a:rPr>
                        <a:t>образовательно</a:t>
                      </a:r>
                      <a:r>
                        <a:rPr lang="kk-KZ" sz="1200" dirty="0">
                          <a:solidFill>
                            <a:srgbClr val="0000CC"/>
                          </a:solidFill>
                          <a:effectLst/>
                        </a:rPr>
                        <a:t>е</a:t>
                      </a:r>
                      <a:r>
                        <a:rPr lang="en-US" sz="1200" dirty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CC"/>
                          </a:solidFill>
                          <a:effectLst/>
                        </a:rPr>
                        <a:t>пространств</a:t>
                      </a:r>
                      <a:r>
                        <a:rPr lang="kk-KZ" sz="1200" dirty="0">
                          <a:solidFill>
                            <a:srgbClr val="0000CC"/>
                          </a:solidFill>
                          <a:effectLst/>
                        </a:rPr>
                        <a:t>о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Создать программно-методическое, дидактическое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обеспечение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70%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Обеспечение безопасной развивающей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CC"/>
                          </a:solidFill>
                          <a:effectLst/>
                        </a:rPr>
                        <a:t>среды, в том числе на участке, прогулке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solidFill>
                            <a:srgbClr val="0000CC"/>
                          </a:solidFill>
                          <a:effectLst/>
                        </a:rPr>
                        <a:t>Переход на </a:t>
                      </a: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SMART </a:t>
                      </a:r>
                      <a:r>
                        <a:rPr lang="kk-KZ" sz="1200" spc="10" dirty="0">
                          <a:solidFill>
                            <a:srgbClr val="0000CC"/>
                          </a:solidFill>
                          <a:effectLst/>
                        </a:rPr>
                        <a:t>детский сад (постепенный)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50%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en-US" sz="1200" spc="10" dirty="0" err="1">
                          <a:solidFill>
                            <a:srgbClr val="0000CC"/>
                          </a:solidFill>
                          <a:effectLst/>
                        </a:rPr>
                        <a:t>видеонаблюдением</a:t>
                      </a: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 (</a:t>
                      </a:r>
                      <a:r>
                        <a:rPr lang="en-US" sz="1200" spc="10" dirty="0" err="1">
                          <a:solidFill>
                            <a:srgbClr val="0000CC"/>
                          </a:solidFill>
                          <a:effectLst/>
                        </a:rPr>
                        <a:t>внутренним</a:t>
                      </a: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 и </a:t>
                      </a:r>
                      <a:r>
                        <a:rPr lang="en-US" sz="1200" spc="10" dirty="0" err="1">
                          <a:solidFill>
                            <a:srgbClr val="0000CC"/>
                          </a:solidFill>
                          <a:effectLst/>
                        </a:rPr>
                        <a:t>наружным</a:t>
                      </a:r>
                      <a:r>
                        <a:rPr lang="en-US" sz="1200" spc="10" dirty="0">
                          <a:solidFill>
                            <a:srgbClr val="0000CC"/>
                          </a:solidFill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1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85084" y="928661"/>
            <a:ext cx="26729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БЕКІТЕМІН»</a:t>
            </a:r>
          </a:p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«Нұр бала» бөбекжайының меңгерушісі</a:t>
            </a:r>
          </a:p>
          <a:p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________Айжарыкова А.Ж. “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____</a:t>
            </a:r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”___________20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ж</a:t>
            </a:r>
            <a:r>
              <a:rPr lang="kk-KZ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kk-KZ" sz="1400" b="1" dirty="0" smtClean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56" y="3143240"/>
            <a:ext cx="5072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БӨБЕКЖАЙДЫҢ ДАМУ БАҒДАРЛАМАСЫ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РАЗВИТИЯ ЯСЛИ- САДА НА ПЕРИОД 2020-2025 годы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6190" y="5072067"/>
            <a:ext cx="3071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 </a:t>
            </a:r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Педагогикалық кеңесте қабылданды </a:t>
            </a:r>
          </a:p>
          <a:p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28.08. 20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3182" y="800102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2020-2025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652" y="251520"/>
            <a:ext cx="6172200" cy="46140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педагогов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6300193"/>
            <a:ext cx="1883226" cy="2514897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98" y="6300193"/>
            <a:ext cx="1809201" cy="253973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38" y="6300193"/>
            <a:ext cx="1906189" cy="254158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06" y="923595"/>
            <a:ext cx="1266545" cy="3002179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48" y="827585"/>
            <a:ext cx="1275450" cy="3023289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16" y="923595"/>
            <a:ext cx="1187082" cy="3003877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86" y="3035830"/>
            <a:ext cx="1273229" cy="301802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0" y="3131840"/>
            <a:ext cx="1216064" cy="297723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4" y="2939819"/>
            <a:ext cx="1258640" cy="301802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0" y="5148065"/>
            <a:ext cx="1458162" cy="3668924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16" y="5148065"/>
            <a:ext cx="1458821" cy="367058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5148064"/>
            <a:ext cx="1458162" cy="366892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43" y="443542"/>
            <a:ext cx="1787795" cy="4498324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78" y="347531"/>
            <a:ext cx="1836204" cy="4620127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1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658" y="443542"/>
            <a:ext cx="6380466" cy="365389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ДЕТЕЙ С ОСОБЫМИ ОБРАЗОВАТЕЛЬНЫМИ ПОТРЕБНОСТЯМИ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283991"/>
              </p:ext>
            </p:extLst>
          </p:nvPr>
        </p:nvGraphicFramePr>
        <p:xfrm>
          <a:off x="342900" y="1210733"/>
          <a:ext cx="6380468" cy="11777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9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2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01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80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76568">
                <a:tc>
                  <a:txBody>
                    <a:bodyPr/>
                    <a:lstStyle/>
                    <a:p>
                      <a:pPr marL="12700" algn="l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специальных условий в соответствии с контингентом детей с особыми образовательными потребностями: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3.1. Доля обучающихся с особыми образовательными потребностями от общего количества обучаемых (контингент); 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безбарьерной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среды: пандус, тактильные дорожки, таблички Брайля;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сопровождения дефектолога;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педагогов, прошедших курсы повышения квалификации по инклюзивному образованию, от общего количества педагогов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досуга для детей с особыми образовательными потребностями, </a:t>
                      </a:r>
                    </a:p>
                    <a:p>
                      <a:pPr marL="12700" algn="l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детей надомного обучения (с учетом индивидуальных физических особенностей)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" marR="2831" marT="5033" marB="503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l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0" algn="l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0" algn="l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1 % от общего количества обучающихся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Имеются </a:t>
                      </a:r>
                    </a:p>
                    <a:p>
                      <a:pPr marL="12700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0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 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" marR="2831" marT="5033" marB="503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ООП -9%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пандус,  тактильные дорожки, таблички Брайля;</a:t>
                      </a:r>
                      <a:br>
                        <a:rPr lang="ru-RU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детском саду имеется штатная единица учитель- логопед</a:t>
                      </a:r>
                      <a:r>
                        <a:rPr lang="kk-KZ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дефектолог, тифлопедагог, психолог</a:t>
                      </a:r>
                      <a:r>
                        <a:rPr lang="ru-RU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педагогов, прошедших курсы повышения квалификации по инклюзивному образованию составляет </a:t>
                      </a:r>
                      <a:r>
                        <a:rPr lang="ru-RU" sz="1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педагога -</a:t>
                      </a:r>
                      <a:r>
                        <a:rPr lang="ru-RU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9% , от общего количества педагогов.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Досуг для детей с особыми образовательными потребностями проводится согласно плана работы ДО</a:t>
                      </a:r>
                    </a:p>
                  </a:txBody>
                  <a:tcPr marL="7144" marR="7144" marT="12700" marB="12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 балла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1,5 балла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балл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1балл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1балл</a:t>
                      </a:r>
                    </a:p>
                  </a:txBody>
                  <a:tcPr marL="2831" marR="2831" marT="5033" marB="503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баллов;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балл;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и более баллов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баллов;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0,5 баллу в зависимости от наличия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баллов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баллов;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балл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баллов;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балл;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балла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баллов;</a:t>
                      </a:r>
                      <a:b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балл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383" marR="2038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4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670" y="731574"/>
            <a:ext cx="6172200" cy="480053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пандус,  тактильные дорожки, таблички Брайля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6" y="1211627"/>
            <a:ext cx="1617865" cy="3668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1289231"/>
            <a:ext cx="2591682" cy="3648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62" y="1342956"/>
            <a:ext cx="1516506" cy="35946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408342"/>
            <a:ext cx="2484276" cy="29560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1" y="5384518"/>
            <a:ext cx="2401775" cy="300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4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712" y="443542"/>
            <a:ext cx="5603807" cy="48005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камерами видеонаблюдения (37 -внутренние,   11- наружные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6" y="1691681"/>
            <a:ext cx="1966823" cy="2622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80" y="1676969"/>
            <a:ext cx="2025051" cy="26224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32" y="1616995"/>
            <a:ext cx="2078850" cy="27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1" y="5067483"/>
            <a:ext cx="1993619" cy="2658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8" y="5052772"/>
            <a:ext cx="2086759" cy="27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" y="179512"/>
            <a:ext cx="5640705" cy="792088"/>
          </a:xfrm>
        </p:spPr>
        <p:txBody>
          <a:bodyPr/>
          <a:lstStyle/>
          <a:p>
            <a:pPr algn="ctr"/>
            <a:r>
              <a:rPr lang="ru-RU" sz="1200" b="1" dirty="0">
                <a:solidFill>
                  <a:srgbClr val="0033CC"/>
                </a:solidFill>
              </a:rPr>
              <a:t>Задача 4. Оснастить организации образования цифровой инфраструктурой и современной материально-технической базой. Повышение эффективности использования средств информатизации в образовательном процессе</a:t>
            </a:r>
            <a:r>
              <a:rPr lang="ru-RU" sz="1400" b="1" dirty="0">
                <a:solidFill>
                  <a:srgbClr val="0033CC"/>
                </a:solidFill>
              </a:rPr>
              <a:t>. </a:t>
            </a:r>
            <a:endParaRPr lang="ru-RU" sz="1400" dirty="0">
              <a:solidFill>
                <a:srgbClr val="0033CC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93623"/>
              </p:ext>
            </p:extLst>
          </p:nvPr>
        </p:nvGraphicFramePr>
        <p:xfrm>
          <a:off x="-2" y="1043607"/>
          <a:ext cx="6858005" cy="51914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12978"/>
                <a:gridCol w="504056"/>
                <a:gridCol w="576064"/>
                <a:gridCol w="648072"/>
                <a:gridCol w="648072"/>
                <a:gridCol w="576064"/>
                <a:gridCol w="692699"/>
              </a:tblGrid>
              <a:tr h="1152129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кабинетов казахского и русского языка, групповых помещении в соответствии с</a:t>
                      </a:r>
                      <a:r>
                        <a:rPr lang="en-US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нормами оснащения учебным оборудованием и инвентарем, утвержденными уполномоченным органом, %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20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30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80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985678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оборудования для реализации программы по</a:t>
                      </a:r>
                      <a:r>
                        <a:rPr lang="en-US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физической культуре в соответствии с нормами оснащения учебным оборудованием и инвентарем, утвержденными уполномоченным органом, единиц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20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30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80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1102554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оборудования для реализации программы по</a:t>
                      </a:r>
                      <a:r>
                        <a:rPr lang="en-US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музыкальному развитию и </a:t>
                      </a:r>
                      <a:r>
                        <a:rPr lang="ru-RU" sz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хорерографии</a:t>
                      </a: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соответствии с нормами оснащения учебным оборудованием и инвентарем, утвержденными уполномоченным органом, единиц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20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30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80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100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83651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оборудования для сенсорной комнаты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30%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35%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40%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50%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CC"/>
                          </a:solidFill>
                        </a:rPr>
                        <a:t>60%</a:t>
                      </a:r>
                      <a:endParaRPr lang="ru-RU" sz="12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83651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для </a:t>
                      </a:r>
                      <a:r>
                        <a:rPr lang="en-US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STEM </a:t>
                      </a: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кабинета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80%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100%</a:t>
                      </a:r>
                      <a:endParaRPr lang="ru-RU" sz="1200" dirty="0"/>
                    </a:p>
                  </a:txBody>
                  <a:tcPr/>
                </a:tc>
              </a:tr>
              <a:tr h="394612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 мебели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4612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интерактивных досок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30%</a:t>
                      </a:r>
                      <a:endParaRPr lang="ru-RU" dirty="0"/>
                    </a:p>
                  </a:txBody>
                  <a:tcPr/>
                </a:tc>
              </a:tr>
              <a:tr h="394612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  <a:spcAft>
                          <a:spcPts val="1800"/>
                        </a:spcAft>
                      </a:pP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lang="kk-KZ" sz="1200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компьютеров</a:t>
                      </a: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принтеров для групп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6516216"/>
            <a:ext cx="3459583" cy="194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0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b="1" dirty="0"/>
              <a:t>Развитие системы сотрудничества ДО на основе повышения компетентности родителей по вопросам взаимодействия с детским садом.</a:t>
            </a:r>
            <a:endParaRPr lang="ru-RU" sz="1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690483"/>
              </p:ext>
            </p:extLst>
          </p:nvPr>
        </p:nvGraphicFramePr>
        <p:xfrm>
          <a:off x="116632" y="1466850"/>
          <a:ext cx="6141296" cy="20855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1440160"/>
                <a:gridCol w="720080"/>
                <a:gridCol w="792088"/>
                <a:gridCol w="720080"/>
                <a:gridCol w="720080"/>
                <a:gridCol w="668688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spc="10" dirty="0" err="1">
                          <a:solidFill>
                            <a:srgbClr val="0033CC"/>
                          </a:solidFill>
                          <a:effectLst/>
                        </a:rPr>
                        <a:t>Организация</a:t>
                      </a:r>
                      <a: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en-US" sz="1200" spc="10" dirty="0" err="1">
                          <a:solidFill>
                            <a:srgbClr val="0033CC"/>
                          </a:solidFill>
                          <a:effectLst/>
                        </a:rPr>
                        <a:t>попечительского</a:t>
                      </a:r>
                      <a: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en-US" sz="1200" spc="10" dirty="0" err="1">
                          <a:solidFill>
                            <a:srgbClr val="0033CC"/>
                          </a:solidFill>
                          <a:effectLst/>
                        </a:rPr>
                        <a:t>совета</a:t>
                      </a:r>
                      <a: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  <a:t/>
                      </a:r>
                      <a:br>
                        <a:rPr lang="en-US" sz="1200" spc="10" dirty="0">
                          <a:solidFill>
                            <a:srgbClr val="0033CC"/>
                          </a:solidFill>
                          <a:effectLst/>
                        </a:rPr>
                      </a:b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33CC"/>
                          </a:solidFill>
                        </a:rPr>
                        <a:t>100%</a:t>
                      </a:r>
                      <a:endParaRPr lang="ru-RU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R="1193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</a:rPr>
                        <a:t>Организация родительского комитета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33CC"/>
                          </a:solidFill>
                        </a:rPr>
                        <a:t>100%</a:t>
                      </a:r>
                      <a:endParaRPr lang="ru-RU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R="1193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</a:rPr>
                        <a:t>Консультационный пункт 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0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935835"/>
              </p:ext>
            </p:extLst>
          </p:nvPr>
        </p:nvGraphicFramePr>
        <p:xfrm>
          <a:off x="142853" y="380715"/>
          <a:ext cx="6572296" cy="84809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419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303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6835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Основание для разработки Программы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spc="10" dirty="0">
                          <a:effectLst/>
                          <a:latin typeface="Times New Roman"/>
                          <a:ea typeface="Times New Roman"/>
                        </a:rPr>
                        <a:t>Статья Первого Президента Республики Казахстан Н.А. Назарбаева "Взгляд в будущее: модернизация общественного сознания" от 12 апреля 2017 года;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Послание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Первого Президента Республики Казахстан Н. Назарбаева народу Казахстана от 5 октября 2018 года «Рост благосостояния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казахстанцев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повышение доходов и качества жизни»;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u="sng" spc="1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Указ</a:t>
                      </a:r>
                      <a:r>
                        <a:rPr lang="ru-RU" sz="1200" spc="1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Президента </a:t>
                      </a:r>
                      <a:r>
                        <a:rPr lang="ru-RU" sz="1200" spc="10" dirty="0">
                          <a:effectLst/>
                          <a:latin typeface="Times New Roman"/>
                          <a:ea typeface="Times New Roman"/>
                        </a:rPr>
                        <a:t>Республики Казахстан от 15 февраля 2018 года № 636 "Об утверждении Стратегического плана развития Республики Казахстан до 2025 года и признании утратившими силу некоторых указов Президента Республики Казахстан";</a:t>
                      </a:r>
                      <a:br>
                        <a:rPr lang="ru-RU" sz="1200" spc="1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ru-RU" sz="1200" spc="10" dirty="0">
                          <a:effectLst/>
                          <a:latin typeface="Times New Roman"/>
                          <a:ea typeface="Times New Roman"/>
                        </a:rPr>
                        <a:t>Послание Первого Президента Республики Казахстан Н.А. Назарбаева народу Казахстана от 5 октября 2018 года "Рост благосостояния </a:t>
                      </a:r>
                      <a:r>
                        <a:rPr lang="ru-RU" sz="1200" spc="10" dirty="0" err="1">
                          <a:effectLst/>
                          <a:latin typeface="Times New Roman"/>
                          <a:ea typeface="Times New Roman"/>
                        </a:rPr>
                        <a:t>казахстанцев</a:t>
                      </a:r>
                      <a:r>
                        <a:rPr lang="ru-RU" sz="1200" spc="10" dirty="0">
                          <a:effectLst/>
                          <a:latin typeface="Times New Roman"/>
                          <a:ea typeface="Times New Roman"/>
                        </a:rPr>
                        <a:t>: повышение доходов и качества жизни";</a:t>
                      </a:r>
                      <a:br>
                        <a:rPr lang="ru-RU" sz="1200" spc="1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-  Государственная  программа развития         образования в Республике Казахстан на 2020–2025 год</a:t>
                      </a:r>
                      <a:r>
                        <a:rPr lang="kk-KZ" sz="1200" dirty="0">
                          <a:effectLst/>
                          <a:latin typeface="Times New Roman"/>
                          <a:ea typeface="Times New Roman"/>
                        </a:rPr>
                        <a:t>ы.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Утверждена постановлением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Правительства РК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от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27 декабря 2019 года № 988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- Закон Республики Казахстан «Об образовании»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27.12.19 г. № 294-VI  (с </a:t>
                      </a:r>
                      <a:r>
                        <a:rPr lang="ru-RU" sz="1200" u="sng" dirty="0">
                          <a:solidFill>
                            <a:srgbClr val="33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2"/>
                        </a:rPr>
                        <a:t>изменениями и дополнениями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по состоянию на 13.05.2020 г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Устав деткого сада «Нұр бала»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6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Цели программы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Создание в детском саду системы интегративного образования, реализующего право каждого ребенка на качественное и доступное воспитание и образование, обеспечивающие равные стартовые возможности для полноценного физического и психического развития детей, как основы их успешного обучения в школе.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9559">
                <a:tc>
                  <a:txBody>
                    <a:bodyPr/>
                    <a:lstStyle/>
                    <a:p>
                      <a:r>
                        <a:rPr lang="ru-RU" sz="1300" b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программы</a:t>
                      </a:r>
                      <a:br>
                        <a:rPr lang="ru-RU" sz="1300" b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3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программы</a:t>
                      </a:r>
                      <a:br>
                        <a:rPr lang="ru-RU" sz="1300" b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b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300" i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конкурентоспособности </a:t>
                      </a:r>
                      <a:r>
                        <a:rPr lang="kk-KZ" sz="1300" i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воспитанников</a:t>
                      </a:r>
                      <a:r>
                        <a:rPr lang="ru-RU" sz="1300" i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воспитание и обучение личности на основе </a:t>
                      </a: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общечеловеческих и национальных ценностей с учетом его интересов, особенностей и потребностей. </a:t>
                      </a:r>
                      <a:b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Совершенствование качества воспитания и образования в ДО</a:t>
                      </a:r>
                      <a:r>
                        <a:rPr lang="en-US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счёт использования информационно-коммуникационных технологий</a:t>
                      </a:r>
                      <a:b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Освоение и внедрение новых технологий (СТЕМ, </a:t>
                      </a:r>
                      <a:r>
                        <a:rPr lang="en-US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 ART</a:t>
                      </a: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ТРИЗ, игровые  ) воспитания и образования дошкольников, через обновление развивающей образовательной среды ДО, способствующей самореализации ребёнка в разных видах деятельности.</a:t>
                      </a:r>
                      <a:b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300" i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Оснастить организации образования цифровой инфраструктурой и современной материально-технической базой.</a:t>
                      </a: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Сохранение и укрепление здоровья воспитанников </a:t>
                      </a:r>
                      <a:r>
                        <a:rPr lang="kk-KZ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применения здоровьесберешгающих технологии </a:t>
                      </a:r>
                      <a:br>
                        <a:rPr lang="kk-KZ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kk-KZ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300" i="1" spc="10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Обеспечить безопасную и комфортную среду обучения </a:t>
                      </a: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ru-RU" sz="1300" dirty="0" smtClean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ru-RU" sz="1300" i="1" dirty="0" smtClean="0">
                          <a:solidFill>
                            <a:srgbClr val="00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сотрудничества ДО на основе повышения компетентности родителей по вопросам взаимодействия с детским садом</a:t>
                      </a:r>
                      <a:endParaRPr lang="kk-KZ" sz="1300" b="1" baseline="0" dirty="0" smtClean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35960" y="72938"/>
            <a:ext cx="278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ПАСПОРТ РАЗВИТИЯ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138340"/>
              </p:ext>
            </p:extLst>
          </p:nvPr>
        </p:nvGraphicFramePr>
        <p:xfrm>
          <a:off x="260648" y="395536"/>
          <a:ext cx="6120680" cy="71287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84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365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216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Этапы реализации программы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Первый этап (2019 – 2020 учебный год)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– аналитико-проектировочный: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Изучение и анализ Государственной программы развития образования в РК на 2020-2025 </a:t>
                      </a:r>
                      <a:r>
                        <a:rPr lang="ru-RU" sz="1200" b="0" i="0" spc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годы: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spc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ГОСО </a:t>
                      </a:r>
                      <a:r>
                        <a:rPr lang="ru-RU" sz="1200" b="0" i="0" spc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Приказ Министра образования и науки Республики Казахстан от 05 мая 2020г № 182. </a:t>
                      </a: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  целью повышения качества содержания дошкольного воспитания и обучения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Разработка направлений и индикаторов  образовательной системы детского сада  в соответствие с задачами Государственной Программы развития образования на 2020-2025гг.  и совершенствование  системы мониторинга реализации настоящей Программы.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Второй этап (2021 - 2024 учебные годы)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– реализующий: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Реализация мероприятий, направленных на достижение результатов программы .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Промежуточный мониторинг реализации настоящей Программы; 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Коррекция Программы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spc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Реализация </a:t>
                      </a: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образовательных и воспитательных проектов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Третий этап (2024-2025 </a:t>
                      </a:r>
                      <a:r>
                        <a:rPr lang="ru-RU" sz="1200" b="0" i="0" spc="0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– аналитико-обобщающий: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Итоговый мониторинг реализации основных программных мероприятий;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Анализ итоговых результатов мониторинга реализации Программы; 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Анализ динамики результатов, выявление проблем и путей их решения;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Обобщение позитивного опыта осуществления программных мероприятий; 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Подведение итогов и постановка новых стратегических задач развития детского сада №19 «Н</a:t>
                      </a:r>
                      <a:r>
                        <a:rPr lang="kk-KZ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ұ</a:t>
                      </a:r>
                      <a:r>
                        <a:rPr lang="ru-RU" sz="1200" b="0" i="0" spc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 бала»</a:t>
                      </a:r>
                    </a:p>
                  </a:txBody>
                  <a:tcPr marL="0" marR="0" marT="0" marB="0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27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 разработку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Программы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Координаторы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Рабочая группа (члены администрации </a:t>
                      </a: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детского сада</a:t>
                      </a: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Попечительский совет детского сада </a:t>
                      </a: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Заведующая Айжарыкова А.Ж.</a:t>
                      </a:r>
                      <a:endParaRPr lang="ru-RU" sz="11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00240" y="928661"/>
            <a:ext cx="292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94" y="1714480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ИНФОРМАЦИЯ О ЯСЛИ САДА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2914809"/>
            <a:ext cx="5022320" cy="3766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86059" y="785788"/>
            <a:ext cx="392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ВИЗИТНАЯ КАРТОЧКА 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058" y="1214414"/>
            <a:ext cx="407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Ясли-сад “Нұр бала” 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ГККП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1897" y="1799896"/>
            <a:ext cx="285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Адрес: г. Кокшетау</a:t>
            </a:r>
          </a:p>
          <a:p>
            <a:r>
              <a:rPr lang="kk-KZ" sz="1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микрорайон Боровской 64Д</a:t>
            </a:r>
          </a:p>
          <a:p>
            <a:r>
              <a:rPr lang="kk-KZ" sz="1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Тел:(7162)500690,7162500997</a:t>
            </a:r>
            <a:endParaRPr lang="kk-KZ" sz="12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0066FF"/>
                </a:solidFill>
              </a:rPr>
              <a:t>e-</a:t>
            </a:r>
            <a:r>
              <a:rPr lang="ru-RU" sz="1200" dirty="0" err="1">
                <a:solidFill>
                  <a:srgbClr val="0066FF"/>
                </a:solidFill>
              </a:rPr>
              <a:t>mail</a:t>
            </a:r>
            <a:r>
              <a:rPr lang="ru-RU" sz="1200" dirty="0">
                <a:solidFill>
                  <a:srgbClr val="0066FF"/>
                </a:solidFill>
              </a:rPr>
              <a:t>: nurbala19@mail.kz  адрес сайта в интернете  http://nurbala.aqmoedu.ru</a:t>
            </a:r>
            <a:endParaRPr lang="kk-KZ" sz="1200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2852" y="2915815"/>
            <a:ext cx="6166467" cy="208364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</a:t>
            </a:r>
            <a:r>
              <a:rPr lang="kk-KZ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300    </a:t>
            </a:r>
          </a:p>
          <a:p>
            <a:r>
              <a:rPr lang="ru-RU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ясли -саду 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1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групп, в них детей-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 с государственным языком обучения, в них детей -194</a:t>
            </a: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групп с русским языком обучения, в них детей-106</a:t>
            </a: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коррекционная группа для детей со сложными нарушениями -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</a:t>
            </a:r>
            <a:endParaRPr lang="kk-KZ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пятидневный 8.00-18.30</a:t>
            </a:r>
          </a:p>
          <a:p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обучения: государственный, русский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7549" y="5652120"/>
            <a:ext cx="2714644" cy="1872208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образованию:</a:t>
            </a: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педагогическое – 2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%) с дошкольным 7 педагогов (35%)</a:t>
            </a: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специальное – 1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%) с дошкольным 8 (61%)</a:t>
            </a: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профессиональную переподготовку по «</a:t>
            </a:r>
            <a:r>
              <a:rPr lang="ru-RU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Балапан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 5 (23%)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89018" y="5698870"/>
            <a:ext cx="3248294" cy="1825458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категориям:</a:t>
            </a: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 – 3 и 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исследователя 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(12%)</a:t>
            </a: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квалификационная категория – 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квалификационная категория -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модератора (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категории-</a:t>
            </a:r>
            <a:r>
              <a:rPr lang="kk-KZ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(61%)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9" y="633273"/>
            <a:ext cx="2411453" cy="1808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0" name="Скругленный прямоугольник 59"/>
          <p:cNvSpPr/>
          <p:nvPr/>
        </p:nvSpPr>
        <p:spPr>
          <a:xfrm>
            <a:off x="1491456" y="5148064"/>
            <a:ext cx="3881760" cy="324036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900" b="1" dirty="0" smtClean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педагогических кадрах</a:t>
            </a:r>
          </a:p>
          <a:p>
            <a:endParaRPr lang="ru-RU" sz="9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026" y="285720"/>
            <a:ext cx="6172200" cy="5395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организации образования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34"/>
            <a:ext cx="2464587" cy="2975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4904" y="2459766"/>
            <a:ext cx="2160240" cy="249399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902440"/>
              </p:ext>
            </p:extLst>
          </p:nvPr>
        </p:nvGraphicFramePr>
        <p:xfrm>
          <a:off x="242646" y="5532107"/>
          <a:ext cx="6375842" cy="3935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6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80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72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35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33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80320">
                <a:tc>
                  <a:txBody>
                    <a:bodyPr/>
                    <a:lstStyle/>
                    <a:p>
                      <a:pPr marL="12700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Открытость организации образования: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наличие сайта 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web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страницы),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наличие страницы в социальных сетях, обновляемых еженедельно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2831" marR="2831" marT="5033" marB="503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Оцениваемый показатель присутствует; 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Оцениваемый показатель отсутствует.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2831" marR="2831" marT="5033" marB="503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Детский сад имеет сайт. Страница  в социальных сетях еженедельно обновляется. </a:t>
                      </a:r>
                      <a:r>
                        <a:rPr lang="ru-RU" sz="1600" b="1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  <a:hlinkClick r:id="rId4"/>
                        </a:rPr>
                        <a:t>http://</a:t>
                      </a:r>
                      <a:r>
                        <a:rPr lang="en-US" sz="1600" b="1" u="sng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  <a:hlinkClick r:id="rId4"/>
                        </a:rPr>
                        <a:t>nurbala</a:t>
                      </a:r>
                      <a:r>
                        <a:rPr lang="ru-RU" sz="1600" b="1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  <a:hlinkClick r:id="rId4"/>
                        </a:rPr>
                        <a:t>.aqmoedu.kz/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ts val="2005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Адр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е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с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инстаграм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ts val="2005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@detsad_nurbala19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7144" marR="7144" marT="12700" marB="12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балл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2831" marR="2831" marT="5033" marB="503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баллов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баллов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20383" marR="2038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174" y="2459766"/>
            <a:ext cx="1458162" cy="249627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3BD5251-FC14-4F67-9448-9DF649205764}"/>
              </a:ext>
            </a:extLst>
          </p:cNvPr>
          <p:cNvSpPr/>
          <p:nvPr/>
        </p:nvSpPr>
        <p:spPr>
          <a:xfrm>
            <a:off x="160712" y="1428728"/>
            <a:ext cx="2143140" cy="952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сайт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страница) детского сада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03186" y="1499659"/>
            <a:ext cx="1404156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Instagram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64904" y="1499659"/>
            <a:ext cx="216024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endParaRPr lang="ru-RU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8" y="571474"/>
            <a:ext cx="407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Заведующая </a:t>
            </a:r>
            <a:r>
              <a:rPr lang="kk-KZ" b="1" dirty="0" smtClean="0">
                <a:solidFill>
                  <a:srgbClr val="0000CC"/>
                </a:solidFill>
              </a:rPr>
              <a:t>: </a:t>
            </a:r>
          </a:p>
          <a:p>
            <a:r>
              <a:rPr lang="ru-RU" b="1" dirty="0" err="1" smtClean="0">
                <a:solidFill>
                  <a:srgbClr val="0000CC"/>
                </a:solidFill>
              </a:rPr>
              <a:t>Айжарыкова</a:t>
            </a:r>
            <a:r>
              <a:rPr lang="ru-RU" b="1" dirty="0" smtClean="0">
                <a:solidFill>
                  <a:srgbClr val="0000CC"/>
                </a:solidFill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</a:rPr>
              <a:t>Алданыш</a:t>
            </a:r>
            <a:r>
              <a:rPr lang="ru-RU" b="1" dirty="0" smtClean="0">
                <a:solidFill>
                  <a:srgbClr val="0000CC"/>
                </a:solidFill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</a:rPr>
              <a:t>Жиенбековна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8" y="1214414"/>
            <a:ext cx="3929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kk-KZ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бразование </a:t>
            </a:r>
            <a:r>
              <a:rPr lang="kk-KZ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 - Аркалыкский государственный  институт,  учитель казахского языка и литературы. Педагогический стаж работы-18 лет, в должности руководителя 3 года, третья категория руководителя.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16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653" y="4705752"/>
            <a:ext cx="392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ясли - сада: </a:t>
            </a:r>
            <a:r>
              <a:rPr lang="ru-RU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среды для развития интеллектуальных способностей и творческого потенциала каждого ребенка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756" y="7695260"/>
            <a:ext cx="5769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Видение </a:t>
            </a:r>
            <a:r>
              <a:rPr lang="kk-KZ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ясли-</a:t>
            </a:r>
            <a:r>
              <a:rPr lang="ru-RU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сада</a:t>
            </a:r>
            <a:r>
              <a:rPr lang="kk-KZ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Ясли- сад– это детское учреждение с хорошей развивающей средой, обеспечивающей высокое качество дошкольного образования, путем внедрения 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технологий, форм и методов работы с детьми</a:t>
            </a:r>
            <a:r>
              <a:rPr lang="kk-KZ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nurbala.aqmoedu.kz/arc/hello/988.jpg?_NC=16660885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87" y="508040"/>
            <a:ext cx="1864710" cy="2491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User\Desktop\Новая папка (3)\IMG-20210604-WA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99" y="5699557"/>
            <a:ext cx="1745175" cy="1308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62" y="3030296"/>
            <a:ext cx="1836079" cy="1377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1000" y="-9715500"/>
            <a:ext cx="144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8" y="3178825"/>
            <a:ext cx="1638040" cy="1228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71" y="4355976"/>
            <a:ext cx="1701401" cy="1276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4212" y="-7085013"/>
            <a:ext cx="144004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/>
          <p:nvPr/>
        </p:nvPicPr>
        <p:blipFill>
          <a:blip r:embed="rId9"/>
          <a:stretch>
            <a:fillRect/>
          </a:stretch>
        </p:blipFill>
        <p:spPr>
          <a:xfrm>
            <a:off x="1741215" y="5667830"/>
            <a:ext cx="1574800" cy="118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C:\Нур Бала\Инфа\WhatsApp Images\Sent\день победы\IMG-20210505-WA002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6" y="5640506"/>
            <a:ext cx="1501994" cy="1235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/>
          <p:cNvPicPr/>
          <p:nvPr/>
        </p:nvPicPr>
        <p:blipFill>
          <a:blip r:embed="rId11"/>
          <a:stretch>
            <a:fillRect/>
          </a:stretch>
        </p:blipFill>
        <p:spPr>
          <a:xfrm>
            <a:off x="5553361" y="5741929"/>
            <a:ext cx="1174611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 descr="C:\Нур Бала\Инфа\WhatsApp Images\Sent\IMG-20210808-WA0016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8" y="3030296"/>
            <a:ext cx="1732630" cy="1280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Прямая со стрелкой 66"/>
          <p:cNvCxnSpPr/>
          <p:nvPr/>
        </p:nvCxnSpPr>
        <p:spPr>
          <a:xfrm rot="5400000">
            <a:off x="393679" y="5892810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rot="5400000">
            <a:off x="393679" y="6464314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5400000">
            <a:off x="393679" y="5249867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5400000">
            <a:off x="393679" y="4678363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rot="5400000">
            <a:off x="3108323" y="4606926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rot="5400000">
            <a:off x="3108323" y="5106991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>
            <a:off x="3108323" y="5892810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5400000">
            <a:off x="5608652" y="5535619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>
            <a:off x="5608652" y="4678363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 flipV="1">
            <a:off x="1000118" y="3357554"/>
            <a:ext cx="2143131" cy="5200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429001" y="3357553"/>
            <a:ext cx="2428892" cy="5000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3108323" y="3606794"/>
            <a:ext cx="50006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28736" y="3000366"/>
            <a:ext cx="3643338" cy="408623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Материально техническая база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604" y="500033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Единая методическая тема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508" y="928662"/>
            <a:ext cx="5927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профессионального мастерства педагогов детского сада в рамках обновления содержания дошкольного воспитания и обучения</a:t>
            </a:r>
            <a:r>
              <a:rPr lang="ru-RU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729" y="3929058"/>
            <a:ext cx="1785950" cy="306467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ЗАЛ ХОРЕОГРАФИИ</a:t>
            </a:r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7431" y="3857620"/>
            <a:ext cx="1785950" cy="306467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СПОРТИВНЫЙ ЗАЛ</a:t>
            </a:r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3446" y="3929058"/>
            <a:ext cx="1785950" cy="715089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kk-KZ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КАБИНЕТ</a:t>
            </a:r>
            <a:r>
              <a:rPr lang="en-US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STEAM </a:t>
            </a:r>
            <a:r>
              <a:rPr lang="kk-KZ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УЧЕНИЯ </a:t>
            </a:r>
          </a:p>
          <a:p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290" y="4929190"/>
            <a:ext cx="1785950" cy="27241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kk-KZ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ИЗО СТУДИЯ</a:t>
            </a:r>
            <a:endParaRPr lang="ru-RU" sz="1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729" y="6143637"/>
            <a:ext cx="1785950" cy="255389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kk-KZ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МЕДИЦИНСКИЙ КАБИНЕТ</a:t>
            </a:r>
            <a:endParaRPr lang="ru-RU" sz="9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4290" y="5500695"/>
            <a:ext cx="1785950" cy="510778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kk-KZ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МЕТОДИЧЕСКИЙ КАБТНЕТ</a:t>
            </a:r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852" y="8429653"/>
            <a:ext cx="1857388" cy="255389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kk-KZ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МЕДИЦИНАЛЫҚ КАБИНЕТ</a:t>
            </a:r>
            <a:endParaRPr lang="ru-RU" sz="9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5992" y="5357820"/>
            <a:ext cx="1785950" cy="238363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kk-KZ" sz="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ЧИТАЛЬНЫЙ ЗАЛ</a:t>
            </a:r>
            <a:endParaRPr lang="ru-RU" sz="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5992" y="4857753"/>
            <a:ext cx="1785950" cy="27241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kk-KZ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МУЗЫКАЛЬНЫЙ ЗАЛ</a:t>
            </a:r>
            <a:endParaRPr lang="ru-RU" sz="1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85992" y="6143638"/>
            <a:ext cx="1785950" cy="27241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kk-KZ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ОРАНЖЕРЕЯ</a:t>
            </a:r>
            <a:endParaRPr lang="ru-RU" sz="1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3446" y="4929191"/>
            <a:ext cx="1785950" cy="255389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kk-KZ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КАБИНЕТ ЛОГОПЕДА</a:t>
            </a:r>
            <a:endParaRPr lang="ru-RU" sz="9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3446" y="5786447"/>
            <a:ext cx="1785950" cy="255389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kk-KZ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КАБИНЕТ ПСИХОЛОГА</a:t>
            </a:r>
            <a:endParaRPr lang="ru-RU" sz="9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9745</TotalTime>
  <Words>1511</Words>
  <Application>Microsoft Office PowerPoint</Application>
  <PresentationFormat>Экран (4:3)</PresentationFormat>
  <Paragraphs>359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Открытость организации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1.Повышение конкурентоспособности воспитанников, воспитание и обучение личности на основе общечеловеческих ценностей. Совершенствование качества воспитания и образования в ДО. </vt:lpstr>
      <vt:lpstr>Презентация PowerPoint</vt:lpstr>
      <vt:lpstr>Задача 2. Обеспечить высокий статус профессии педагога, модернизировать педагогическое образование. Освоение и внедрение новых технологий воспитания и образования дошкольников, через обновление развивающей образовательной среды ДО, способствующей самореализации ребёнка в разных видах деятельности </vt:lpstr>
      <vt:lpstr>Презентация PowerPoint</vt:lpstr>
      <vt:lpstr>ВОСПИТАННИКИ, СТАВШИЕ ПОБЕДИТЕЛЯМИ (ПРИЗЕРАМИ)  МЕЖДУНАРОДНЫХ КОНКУРСОВ, СОРЕВНОВАНИЙ </vt:lpstr>
      <vt:lpstr>ВОСПИТАННИКИ, СТАВШИЕ ПОБЕДИТЕЛЯМИ (ПРИЗЕРАМИ)  МЕЖДУНАРОДНЫХ КОНКУРСОВ, СОРЕВНОВАНИЙ </vt:lpstr>
      <vt:lpstr>Областной, городской уровень</vt:lpstr>
      <vt:lpstr>Задача 3. Обеспечить безопасную и комфортную среду обучения</vt:lpstr>
      <vt:lpstr>Достижения педагогов</vt:lpstr>
      <vt:lpstr>Презентация PowerPoint</vt:lpstr>
      <vt:lpstr>УСЛОВИЙ ДЛЯ ДЕТЕЙ С ОСОБЫМИ ОБРАЗОВАТЕЛЬНЫМИ ПОТРЕБНОСТЯМИ</vt:lpstr>
      <vt:lpstr>пандус,  тактильные дорожки, таблички Брайля </vt:lpstr>
      <vt:lpstr>Презентация PowerPoint</vt:lpstr>
      <vt:lpstr>Задача 4. Оснастить организации образования цифровой инфраструктурой и современной материально-технической базой. Повышение эффективности использования средств информатизации в образовательном процессе. </vt:lpstr>
      <vt:lpstr>Развитие системы сотрудничества ДО на основе повышения компетентности родителей по вопросам взаимодействия с детским садом.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701</cp:revision>
  <dcterms:created xsi:type="dcterms:W3CDTF">2012-02-23T07:58:13Z</dcterms:created>
  <dcterms:modified xsi:type="dcterms:W3CDTF">2022-10-20T02:55:09Z</dcterms:modified>
</cp:coreProperties>
</file>